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9" r:id="rId3"/>
    <p:sldId id="256" r:id="rId4"/>
    <p:sldId id="278" r:id="rId5"/>
    <p:sldId id="277" r:id="rId6"/>
    <p:sldId id="259" r:id="rId7"/>
    <p:sldId id="262" r:id="rId8"/>
    <p:sldId id="275" r:id="rId9"/>
    <p:sldId id="276" r:id="rId10"/>
    <p:sldId id="267" r:id="rId11"/>
    <p:sldId id="268" r:id="rId12"/>
    <p:sldId id="264" r:id="rId13"/>
    <p:sldId id="288" r:id="rId14"/>
    <p:sldId id="266" r:id="rId15"/>
    <p:sldId id="261" r:id="rId16"/>
    <p:sldId id="269" r:id="rId17"/>
    <p:sldId id="270" r:id="rId18"/>
    <p:sldId id="271" r:id="rId19"/>
    <p:sldId id="272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4" d="100"/>
        <a:sy n="9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Движение по автомагистралям</a:t>
            </a:r>
          </a:p>
        </p:txBody>
      </p:sp>
      <p:pic>
        <p:nvPicPr>
          <p:cNvPr id="8195" name="Picture 3" descr="C:\Users\Василь\Pictures\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16487"/>
            <a:ext cx="8604447" cy="574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32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284984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rgbClr val="C00000"/>
                </a:solidFill>
              </a:rPr>
              <a:t>При вынужденной остановке на проезжей части водитель должен обозначить транспортное средство в соответствии с требованиями раздела 7 Правил и принять меры для того, чтобы вывести его на предназначенную для этого полосу (правее линии, обозначающей край проезжей части). </a:t>
            </a:r>
            <a:r>
              <a:rPr lang="ru-RU" sz="1800" dirty="0">
                <a:solidFill>
                  <a:srgbClr val="C00000"/>
                </a:solidFill>
              </a:rPr>
              <a:t/>
            </a:r>
            <a:br>
              <a:rPr lang="ru-RU" sz="1800" dirty="0">
                <a:solidFill>
                  <a:srgbClr val="C00000"/>
                </a:solidFill>
              </a:rPr>
            </a:br>
            <a:endParaRPr lang="ru-RU" sz="1800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Василь\Pictures\untitled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64991"/>
            <a:ext cx="9144000" cy="349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37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Требования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данного раздела распространяются также на дороги, обозначенные знаком 5.3.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>
                <a:solidFill>
                  <a:srgbClr val="FFC000"/>
                </a:solidFill>
              </a:rPr>
              <a:t> </a:t>
            </a:r>
            <a:br>
              <a:rPr lang="ru-RU" sz="2400" dirty="0">
                <a:solidFill>
                  <a:srgbClr val="FFC000"/>
                </a:solidFill>
              </a:rPr>
            </a:b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10242" name="Picture 2" descr="C:\Users\Василь\Pictures\untitled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425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5157192"/>
            <a:ext cx="9036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 всё, что запрещено на автомагистрали, то запрещено и на этой дороге</a:t>
            </a:r>
            <a:r>
              <a:rPr lang="ru-RU" b="1" dirty="0" smtClean="0"/>
              <a:t>.</a:t>
            </a:r>
            <a:endParaRPr lang="ru-RU" dirty="0"/>
          </a:p>
          <a:p>
            <a:r>
              <a:rPr lang="ru-RU" b="1" dirty="0"/>
              <a:t>Что же касается привилегий, то они на эту дорогу не распространяются</a:t>
            </a:r>
            <a:r>
              <a:rPr lang="ru-RU" b="1" dirty="0" smtClean="0"/>
              <a:t>:</a:t>
            </a:r>
            <a:endParaRPr lang="ru-RU" dirty="0"/>
          </a:p>
          <a:p>
            <a:r>
              <a:rPr lang="ru-RU" b="1" dirty="0"/>
              <a:t>1. Если на автомагистрали максимальная разрешённая скорость – 110 км/ч, то здесь как на обычной дороге: в населённом пункте – 60 км/ч, вне населённого пункта – 90 км/ч</a:t>
            </a:r>
            <a:r>
              <a:rPr lang="ru-RU" b="1" dirty="0" smtClean="0"/>
              <a:t>.</a:t>
            </a:r>
            <a:endParaRPr lang="ru-RU" dirty="0"/>
          </a:p>
          <a:p>
            <a:r>
              <a:rPr lang="ru-RU" b="1" dirty="0"/>
              <a:t>2. Если автомагистраль – это всегда главная дорога, то знак 5.3 вовсе не делает дорогу главной по отношению к пересекаемым дорогам.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983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асиль\Pictures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446011"/>
            <a:ext cx="8208912" cy="354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3356992"/>
            <a:ext cx="8712968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  <a:p>
            <a:endParaRPr lang="ru-RU" dirty="0"/>
          </a:p>
          <a:p>
            <a:r>
              <a:rPr lang="ru-RU" sz="2800" b="1" dirty="0" smtClean="0">
                <a:solidFill>
                  <a:srgbClr val="FF0000"/>
                </a:solidFill>
              </a:rPr>
              <a:t>    1. Кто </a:t>
            </a:r>
            <a:r>
              <a:rPr lang="ru-RU" sz="2800" b="1" dirty="0">
                <a:solidFill>
                  <a:srgbClr val="FF0000"/>
                </a:solidFill>
              </a:rPr>
              <a:t>из водителей нарушает Правила</a:t>
            </a:r>
            <a:r>
              <a:rPr lang="ru-RU" sz="2800" b="1" dirty="0" smtClean="0">
                <a:solidFill>
                  <a:srgbClr val="FF0000"/>
                </a:solidFill>
              </a:rPr>
              <a:t>?</a:t>
            </a:r>
            <a:endParaRPr lang="ru-RU" sz="2800" b="1" dirty="0">
              <a:solidFill>
                <a:srgbClr val="FF0000"/>
              </a:solidFill>
            </a:endParaRPr>
          </a:p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1. Все водители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2. Никто из водителей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3. Только водитель трактора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4. Только водитель легкового автомобиля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5. Водители грузового автомобиля и трактора.</a:t>
            </a:r>
          </a:p>
          <a:p>
            <a:endParaRPr lang="ru-RU" sz="900" dirty="0"/>
          </a:p>
          <a:p>
            <a:r>
              <a:rPr lang="ru-RU" sz="900" dirty="0"/>
              <a:t> </a:t>
            </a:r>
          </a:p>
          <a:p>
            <a:endParaRPr lang="ru-RU" dirty="0"/>
          </a:p>
          <a:p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187624" y="1556792"/>
            <a:ext cx="12560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Более 3.5т.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0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Вопросы для самоконтроля 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9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" y="0"/>
            <a:ext cx="9240559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860" y="3573016"/>
            <a:ext cx="898463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 Обучать </a:t>
            </a:r>
            <a:r>
              <a:rPr lang="ru-RU" sz="4000" b="1" dirty="0"/>
              <a:t>вождению на </a:t>
            </a:r>
            <a:r>
              <a:rPr lang="ru-RU" sz="4000" b="1" dirty="0" smtClean="0"/>
              <a:t> автомагистралях в настоящее время разрешается.</a:t>
            </a:r>
            <a:r>
              <a:rPr lang="ru-RU" dirty="0" smtClean="0"/>
              <a:t> </a:t>
            </a:r>
          </a:p>
          <a:p>
            <a:r>
              <a:rPr lang="ru-RU" sz="2400" i="1" dirty="0" smtClean="0"/>
              <a:t>(В видеоролике по этой теме ещё старое запрещение.)</a:t>
            </a:r>
            <a:endParaRPr lang="ru-RU" sz="2400" i="1" dirty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910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12" y="4261318"/>
            <a:ext cx="9116888" cy="259228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</a:rPr>
              <a:t>2. Разрешается </a:t>
            </a:r>
            <a:r>
              <a:rPr lang="ru-RU" sz="2400" b="1" dirty="0">
                <a:solidFill>
                  <a:srgbClr val="FF0000"/>
                </a:solidFill>
              </a:rPr>
              <a:t>ли Вам, управляя грузовым автомобилем, совершить опережение в данной ситуации? 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b="1" dirty="0"/>
              <a:t>1.</a:t>
            </a:r>
            <a:r>
              <a:rPr lang="ru-RU" sz="2400" dirty="0"/>
              <a:t> Да, если разрешённая максимальная масса Вашего автомобиля менее 2,5 тонн</a:t>
            </a:r>
            <a:r>
              <a:rPr lang="ru-RU" sz="2400" dirty="0" smtClean="0"/>
              <a:t>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2.</a:t>
            </a:r>
            <a:r>
              <a:rPr lang="ru-RU" sz="2400" dirty="0"/>
              <a:t> Да, независимо от разрешённой максимальной массы Вашего автомобиля</a:t>
            </a:r>
            <a:r>
              <a:rPr lang="ru-RU" sz="2400" dirty="0" smtClean="0"/>
              <a:t>.</a:t>
            </a:r>
            <a:r>
              <a:rPr lang="ru-RU" sz="2400" dirty="0"/>
              <a:t> </a:t>
            </a:r>
            <a:br>
              <a:rPr lang="ru-RU" sz="2400" dirty="0"/>
            </a:br>
            <a:r>
              <a:rPr lang="ru-RU" sz="2400" b="1" dirty="0"/>
              <a:t>3.</a:t>
            </a:r>
            <a:r>
              <a:rPr lang="ru-RU" sz="2400" dirty="0"/>
              <a:t> Нет.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8194" name="Picture 2" descr="C:\Users\Василь\Pictures\untitled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" y="721"/>
            <a:ext cx="9143402" cy="400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26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асиль\Pictures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1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455" y="4279858"/>
            <a:ext cx="9144000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3.О </a:t>
            </a:r>
            <a:r>
              <a:rPr lang="ru-RU" sz="3200" b="1" dirty="0">
                <a:solidFill>
                  <a:srgbClr val="FF0000"/>
                </a:solidFill>
              </a:rPr>
              <a:t>чём информирует водителей этот синий знак сервиса?</a:t>
            </a:r>
          </a:p>
          <a:p>
            <a:r>
              <a:rPr lang="ru-RU" sz="3200" b="1" dirty="0"/>
              <a:t>1. Через 500 м будет густой хвойный лес.</a:t>
            </a:r>
          </a:p>
          <a:p>
            <a:r>
              <a:rPr lang="ru-RU" sz="3200" b="1" dirty="0"/>
              <a:t>2. Через 500 м будет съезд с дороги на специальную площадку для стоянки и отдыха</a:t>
            </a:r>
          </a:p>
        </p:txBody>
      </p:sp>
    </p:spTree>
    <p:extLst>
      <p:ext uri="{BB962C8B-B14F-4D97-AF65-F5344CB8AC3E}">
        <p14:creationId xmlns:p14="http://schemas.microsoft.com/office/powerpoint/2010/main" val="330368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3568591"/>
              </p:ext>
            </p:extLst>
          </p:nvPr>
        </p:nvGraphicFramePr>
        <p:xfrm>
          <a:off x="35496" y="3645024"/>
          <a:ext cx="9001000" cy="3212976"/>
        </p:xfrm>
        <a:graphic>
          <a:graphicData uri="http://schemas.openxmlformats.org/drawingml/2006/table">
            <a:tbl>
              <a:tblPr/>
              <a:tblGrid>
                <a:gridCol w="9001000"/>
              </a:tblGrid>
              <a:tr h="3212976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FF0000"/>
                          </a:solidFill>
                          <a:effectLst/>
                        </a:rPr>
                        <a:t>4. Кто 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</a:rPr>
                        <a:t>из водителей нарушил правила остановки?</a:t>
                      </a:r>
                    </a:p>
                    <a:p>
                      <a:r>
                        <a:rPr lang="ru-RU" sz="3200" b="1" dirty="0">
                          <a:effectLst/>
                        </a:rPr>
                        <a:t>1. Только водитель легкового автомобиля.</a:t>
                      </a:r>
                    </a:p>
                    <a:p>
                      <a:r>
                        <a:rPr lang="ru-RU" sz="3200" b="1" dirty="0">
                          <a:effectLst/>
                        </a:rPr>
                        <a:t>2. Только водитель грузового автомобиля.</a:t>
                      </a:r>
                    </a:p>
                    <a:p>
                      <a:r>
                        <a:rPr lang="ru-RU" sz="3200" b="1" dirty="0">
                          <a:effectLst/>
                        </a:rPr>
                        <a:t>3. Оба нарушили.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C:\Users\Василь\Pictures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206"/>
            <a:ext cx="9119901" cy="348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57200" y="4564063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7457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86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0183828"/>
              </p:ext>
            </p:extLst>
          </p:nvPr>
        </p:nvGraphicFramePr>
        <p:xfrm>
          <a:off x="0" y="3645024"/>
          <a:ext cx="9108504" cy="3212976"/>
        </p:xfrm>
        <a:graphic>
          <a:graphicData uri="http://schemas.openxmlformats.org/drawingml/2006/table">
            <a:tbl>
              <a:tblPr/>
              <a:tblGrid>
                <a:gridCol w="9108504"/>
              </a:tblGrid>
              <a:tr h="3212976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  <a:effectLst/>
                        </a:rPr>
                        <a:t>5. В </a:t>
                      </a: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</a:rPr>
                        <a:t>каком случае на автомагистрали Вам разрешено остановиться правее линии, обозначающей край проезжей части? </a:t>
                      </a:r>
                    </a:p>
                    <a:p>
                      <a:r>
                        <a:rPr lang="ru-RU" sz="2800" b="1" dirty="0">
                          <a:effectLst/>
                        </a:rPr>
                        <a:t>1. В любом случае.</a:t>
                      </a:r>
                    </a:p>
                    <a:p>
                      <a:r>
                        <a:rPr lang="ru-RU" sz="2800" b="1" dirty="0">
                          <a:effectLst/>
                        </a:rPr>
                        <a:t>2. Только в светлое время суток.</a:t>
                      </a:r>
                    </a:p>
                    <a:p>
                      <a:r>
                        <a:rPr lang="ru-RU" sz="2800" b="1" dirty="0">
                          <a:effectLst/>
                        </a:rPr>
                        <a:t>3. Только в случае вынужденной остановки.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C:\Users\Василь\Pictures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1"/>
            <a:ext cx="9160804" cy="349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99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1808829"/>
              </p:ext>
            </p:extLst>
          </p:nvPr>
        </p:nvGraphicFramePr>
        <p:xfrm>
          <a:off x="24580" y="3577218"/>
          <a:ext cx="9083923" cy="3280781"/>
        </p:xfrm>
        <a:graphic>
          <a:graphicData uri="http://schemas.openxmlformats.org/drawingml/2006/table">
            <a:tbl>
              <a:tblPr/>
              <a:tblGrid>
                <a:gridCol w="9083923"/>
              </a:tblGrid>
              <a:tr h="3280781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FF0000"/>
                          </a:solidFill>
                          <a:effectLst/>
                        </a:rPr>
                        <a:t>6. Нарушил 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</a:rPr>
                        <a:t>ли водитель Правила при вынужденной остановке на автомагистрали?</a:t>
                      </a:r>
                    </a:p>
                    <a:p>
                      <a:r>
                        <a:rPr lang="ru-RU" sz="3200" b="1" dirty="0">
                          <a:effectLst/>
                        </a:rPr>
                        <a:t>1. Да.</a:t>
                      </a:r>
                    </a:p>
                    <a:p>
                      <a:r>
                        <a:rPr lang="ru-RU" sz="3200" b="1" dirty="0">
                          <a:effectLst/>
                        </a:rPr>
                        <a:t>2. Да, если не выставил знак аварийной остановки.</a:t>
                      </a:r>
                    </a:p>
                    <a:p>
                      <a:r>
                        <a:rPr lang="ru-RU" sz="3200" b="1" dirty="0">
                          <a:effectLst/>
                        </a:rPr>
                        <a:t>3. Нет.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074" name="Picture 2" descr="C:\Users\Василь\Pictures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42"/>
            <a:ext cx="9144000" cy="349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7200" y="4081463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7457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77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3429000"/>
            <a:ext cx="9137777" cy="3384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      7. Кто </a:t>
            </a:r>
            <a:r>
              <a:rPr lang="ru-RU" sz="2800" b="1" dirty="0">
                <a:solidFill>
                  <a:srgbClr val="FF0000"/>
                </a:solidFill>
              </a:rPr>
              <a:t>из водителей нарушает правила разворота на автомагистрали? </a:t>
            </a:r>
          </a:p>
          <a:p>
            <a:r>
              <a:rPr lang="ru-RU" sz="2800" b="1" dirty="0"/>
              <a:t>1. Только водитель легкового автомобиля</a:t>
            </a:r>
            <a:r>
              <a:rPr lang="ru-RU" sz="2800" b="1" dirty="0" smtClean="0"/>
              <a:t>.</a:t>
            </a:r>
            <a:endParaRPr lang="ru-RU" sz="2800" b="1" dirty="0"/>
          </a:p>
          <a:p>
            <a:r>
              <a:rPr lang="ru-RU" sz="2800" b="1" dirty="0"/>
              <a:t>2. Только водитель грузового автомобиля, выполняющего ремонтные или уборочные работы</a:t>
            </a:r>
            <a:r>
              <a:rPr lang="ru-RU" sz="2800" b="1" dirty="0" smtClean="0"/>
              <a:t>.</a:t>
            </a:r>
            <a:endParaRPr lang="ru-RU" sz="2800" b="1" dirty="0"/>
          </a:p>
          <a:p>
            <a:r>
              <a:rPr lang="ru-RU" sz="2800" b="1" dirty="0"/>
              <a:t>3. Оба нарушают</a:t>
            </a:r>
            <a:r>
              <a:rPr lang="ru-RU" sz="2800" b="1" dirty="0" smtClean="0"/>
              <a:t>.</a:t>
            </a:r>
            <a:endParaRPr lang="ru-RU" sz="2800" b="1" dirty="0"/>
          </a:p>
          <a:p>
            <a:r>
              <a:rPr lang="ru-RU" sz="2800" b="1" dirty="0"/>
              <a:t>4. Оба не нарушают.</a:t>
            </a:r>
          </a:p>
        </p:txBody>
      </p:sp>
      <p:pic>
        <p:nvPicPr>
          <p:cNvPr id="4098" name="Picture 2" descr="C:\Users\Василь\Pictures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" y="14024"/>
            <a:ext cx="9128230" cy="341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85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1778"/>
            <a:ext cx="9204197" cy="3460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096" y="3429000"/>
            <a:ext cx="9113903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800" dirty="0" smtClean="0"/>
              <a:t>Пересекая </a:t>
            </a:r>
            <a:r>
              <a:rPr lang="ru-RU" sz="2800" dirty="0"/>
              <a:t>место установки этого знака, водитель въезжает в зону с особым режимом движения</a:t>
            </a:r>
            <a:r>
              <a:rPr lang="ru-RU" sz="2800" dirty="0" smtClean="0"/>
              <a:t>.</a:t>
            </a:r>
          </a:p>
          <a:p>
            <a:r>
              <a:rPr lang="ru-RU" sz="2800" b="1" dirty="0"/>
              <a:t>На автомагистралях запрещается движение пешеходов, домашних животных, велосипедов, мопедов, тракторов и самоходных машин, иных транспортных средств, скорость которых по технической характеристике или их состоянию менее 40 км/час.</a:t>
            </a:r>
            <a:endParaRPr lang="ru-RU" sz="2800" dirty="0"/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342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2" y="0"/>
            <a:ext cx="9054331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737" y="3501008"/>
            <a:ext cx="90434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8. Где </a:t>
            </a:r>
            <a:r>
              <a:rPr lang="ru-RU" sz="2800" b="1" dirty="0">
                <a:solidFill>
                  <a:srgbClr val="FF0000"/>
                </a:solidFill>
              </a:rPr>
              <a:t>Вам разрешается остановиться при движении по автомагистрали?</a:t>
            </a:r>
          </a:p>
          <a:p>
            <a:r>
              <a:rPr lang="ru-RU" sz="2800" dirty="0"/>
              <a:t>1. Только через 500 м.</a:t>
            </a:r>
          </a:p>
          <a:p>
            <a:r>
              <a:rPr lang="ru-RU" sz="2800" dirty="0"/>
              <a:t>2. В любом месте правее линии, обозначающей край проезжей части.</a:t>
            </a:r>
          </a:p>
          <a:p>
            <a:r>
              <a:rPr lang="ru-RU" sz="2800" dirty="0"/>
              <a:t>3. В любом месте у края проезжей части.</a:t>
            </a:r>
          </a:p>
        </p:txBody>
      </p:sp>
    </p:spTree>
    <p:extLst>
      <p:ext uri="{BB962C8B-B14F-4D97-AF65-F5344CB8AC3E}">
        <p14:creationId xmlns:p14="http://schemas.microsoft.com/office/powerpoint/2010/main" val="209729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0" y="0"/>
            <a:ext cx="9054331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659" y="3502631"/>
            <a:ext cx="905433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9. Кто </a:t>
            </a:r>
            <a:r>
              <a:rPr lang="ru-RU" sz="2800" b="1" dirty="0">
                <a:solidFill>
                  <a:srgbClr val="FF0000"/>
                </a:solidFill>
              </a:rPr>
              <a:t>из водителей нарушает Правила?</a:t>
            </a:r>
          </a:p>
          <a:p>
            <a:r>
              <a:rPr lang="ru-RU" sz="2800" dirty="0"/>
              <a:t>1. Водители грузового автомобиля с разрешенной максимальной массой 3 т и мопеда.</a:t>
            </a:r>
          </a:p>
          <a:p>
            <a:r>
              <a:rPr lang="ru-RU" sz="2800" dirty="0"/>
              <a:t>2. Только водитель мопеда.</a:t>
            </a:r>
          </a:p>
          <a:p>
            <a:r>
              <a:rPr lang="ru-RU" sz="2800" dirty="0"/>
              <a:t>3. Никто не нарушает.</a:t>
            </a:r>
          </a:p>
        </p:txBody>
      </p:sp>
    </p:spTree>
    <p:extLst>
      <p:ext uri="{BB962C8B-B14F-4D97-AF65-F5344CB8AC3E}">
        <p14:creationId xmlns:p14="http://schemas.microsoft.com/office/powerpoint/2010/main" val="30248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10. Разрешается </a:t>
            </a:r>
            <a:r>
              <a:rPr lang="ru-RU" sz="2800" b="1" dirty="0">
                <a:solidFill>
                  <a:srgbClr val="FF0000"/>
                </a:solidFill>
              </a:rPr>
              <a:t>ли движение задним ходом на автомагистрали?</a:t>
            </a:r>
          </a:p>
          <a:p>
            <a:r>
              <a:rPr lang="ru-RU" sz="2800" dirty="0"/>
              <a:t>1. Разрешается.</a:t>
            </a:r>
          </a:p>
          <a:p>
            <a:r>
              <a:rPr lang="ru-RU" sz="2800" dirty="0"/>
              <a:t>2. Разрешается, если транспортное средство находится правее сплошной линии разметки, обозначающей край проезжей части автомагистрали.</a:t>
            </a:r>
          </a:p>
          <a:p>
            <a:r>
              <a:rPr lang="ru-RU" sz="2800" dirty="0"/>
              <a:t>3. </a:t>
            </a:r>
            <a:r>
              <a:rPr lang="ru-RU" sz="2800" dirty="0" smtClean="0"/>
              <a:t>Запрещается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3117738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11. Разрешается </a:t>
            </a:r>
            <a:r>
              <a:rPr lang="ru-RU" sz="2800" b="1" dirty="0">
                <a:solidFill>
                  <a:srgbClr val="FF0000"/>
                </a:solidFill>
              </a:rPr>
              <a:t>ли учебная езда на автомагистрали?</a:t>
            </a:r>
          </a:p>
          <a:p>
            <a:r>
              <a:rPr lang="ru-RU" sz="2800" dirty="0"/>
              <a:t>1. Запрещается.</a:t>
            </a:r>
          </a:p>
          <a:p>
            <a:r>
              <a:rPr lang="ru-RU" sz="2800" dirty="0"/>
              <a:t>2. Разрешается только по крайней правой полосе.</a:t>
            </a:r>
          </a:p>
          <a:p>
            <a:r>
              <a:rPr lang="ru-RU" sz="2800" dirty="0"/>
              <a:t>3. Разрешается.</a:t>
            </a:r>
          </a:p>
        </p:txBody>
      </p:sp>
    </p:spTree>
    <p:extLst>
      <p:ext uri="{BB962C8B-B14F-4D97-AF65-F5344CB8AC3E}">
        <p14:creationId xmlns:p14="http://schemas.microsoft.com/office/powerpoint/2010/main" val="69802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08" y="23528"/>
            <a:ext cx="9179708" cy="35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567944"/>
            <a:ext cx="90364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</a:t>
            </a:r>
            <a:r>
              <a:rPr lang="ru-RU" sz="2800" b="1" dirty="0" smtClean="0">
                <a:solidFill>
                  <a:srgbClr val="FF0000"/>
                </a:solidFill>
              </a:rPr>
              <a:t>12. Какие </a:t>
            </a:r>
            <a:r>
              <a:rPr lang="ru-RU" sz="2800" b="1" dirty="0">
                <a:solidFill>
                  <a:srgbClr val="FF0000"/>
                </a:solidFill>
              </a:rPr>
              <a:t>из указанных знаков разрешают движение мопедов?</a:t>
            </a:r>
          </a:p>
          <a:p>
            <a:r>
              <a:rPr lang="ru-RU" sz="2800" dirty="0"/>
              <a:t>1. Только В.</a:t>
            </a:r>
          </a:p>
          <a:p>
            <a:r>
              <a:rPr lang="ru-RU" sz="2800" dirty="0"/>
              <a:t>2. Только Г.</a:t>
            </a:r>
          </a:p>
          <a:p>
            <a:r>
              <a:rPr lang="ru-RU" sz="2800" dirty="0"/>
              <a:t>3. Б, В и Г.</a:t>
            </a:r>
          </a:p>
          <a:p>
            <a:r>
              <a:rPr lang="ru-RU" sz="2800" dirty="0"/>
              <a:t>4. Все.</a:t>
            </a:r>
          </a:p>
        </p:txBody>
      </p:sp>
    </p:spTree>
    <p:extLst>
      <p:ext uri="{BB962C8B-B14F-4D97-AF65-F5344CB8AC3E}">
        <p14:creationId xmlns:p14="http://schemas.microsoft.com/office/powerpoint/2010/main" val="103757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515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284984"/>
            <a:ext cx="91251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r>
              <a:rPr lang="ru-RU" sz="2800" b="1" dirty="0" smtClean="0">
                <a:solidFill>
                  <a:srgbClr val="FF0000"/>
                </a:solidFill>
              </a:rPr>
              <a:t>13. Какие </a:t>
            </a:r>
            <a:r>
              <a:rPr lang="ru-RU" sz="2800" b="1" dirty="0">
                <a:solidFill>
                  <a:srgbClr val="FF0000"/>
                </a:solidFill>
              </a:rPr>
              <a:t>из указанных знаков запрещают движение транспортных средств, скорость которых по технической характеристике или их состоянию менее 40 км/ч?</a:t>
            </a:r>
          </a:p>
          <a:p>
            <a:r>
              <a:rPr lang="ru-RU" sz="2800" dirty="0"/>
              <a:t>1. Только А.</a:t>
            </a:r>
          </a:p>
          <a:p>
            <a:r>
              <a:rPr lang="ru-RU" sz="2800" dirty="0"/>
              <a:t>2. Только В.</a:t>
            </a:r>
          </a:p>
          <a:p>
            <a:r>
              <a:rPr lang="ru-RU" sz="2800" dirty="0"/>
              <a:t>3. А и Б.</a:t>
            </a:r>
          </a:p>
        </p:txBody>
      </p:sp>
    </p:spTree>
    <p:extLst>
      <p:ext uri="{BB962C8B-B14F-4D97-AF65-F5344CB8AC3E}">
        <p14:creationId xmlns:p14="http://schemas.microsoft.com/office/powerpoint/2010/main" val="47640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8"/>
            <a:ext cx="9229544" cy="3568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772" y="3573015"/>
            <a:ext cx="91012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r>
              <a:rPr lang="ru-RU" sz="2800" b="1" dirty="0" smtClean="0">
                <a:solidFill>
                  <a:srgbClr val="FF0000"/>
                </a:solidFill>
              </a:rPr>
              <a:t>14. Можно </a:t>
            </a:r>
            <a:r>
              <a:rPr lang="ru-RU" sz="2800" b="1" dirty="0">
                <a:solidFill>
                  <a:srgbClr val="FF0000"/>
                </a:solidFill>
              </a:rPr>
              <a:t>ли Вам, управляя грузовым автомобилем, осуществить опережение в данной ситуации?</a:t>
            </a:r>
          </a:p>
          <a:p>
            <a:r>
              <a:rPr lang="ru-RU" sz="2800" dirty="0"/>
              <a:t>1. Можно.</a:t>
            </a:r>
          </a:p>
          <a:p>
            <a:r>
              <a:rPr lang="ru-RU" sz="2800" dirty="0"/>
              <a:t>2. Можно, если разрешенная максимальная масса автомобиля не более 2,5 т.</a:t>
            </a:r>
          </a:p>
          <a:p>
            <a:r>
              <a:rPr lang="ru-RU" sz="2800" dirty="0"/>
              <a:t>3. Нельзя.</a:t>
            </a:r>
          </a:p>
        </p:txBody>
      </p:sp>
    </p:spTree>
    <p:extLst>
      <p:ext uri="{BB962C8B-B14F-4D97-AF65-F5344CB8AC3E}">
        <p14:creationId xmlns:p14="http://schemas.microsoft.com/office/powerpoint/2010/main" val="152576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70" y="0"/>
            <a:ext cx="912222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15. Остановка </a:t>
            </a:r>
            <a:r>
              <a:rPr lang="ru-RU" sz="2800" b="1" dirty="0">
                <a:solidFill>
                  <a:srgbClr val="FF0000"/>
                </a:solidFill>
              </a:rPr>
              <a:t>на автомагистрали разрешена:</a:t>
            </a:r>
          </a:p>
          <a:p>
            <a:r>
              <a:rPr lang="ru-RU" sz="2800" dirty="0"/>
              <a:t>1. В любых местах за пределами проезжей части.</a:t>
            </a:r>
          </a:p>
          <a:p>
            <a:r>
              <a:rPr lang="ru-RU" sz="2800" dirty="0"/>
              <a:t>2. Только правее линии разметки, обозначающей край проезжей части.</a:t>
            </a:r>
          </a:p>
          <a:p>
            <a:r>
              <a:rPr lang="ru-RU" sz="2800" dirty="0"/>
              <a:t>3. Только на специальных площадках для стоянки, обозначенных соответствующими знаками.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655" y="2780928"/>
            <a:ext cx="91113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16. На </a:t>
            </a:r>
            <a:r>
              <a:rPr lang="ru-RU" sz="2800" b="1" dirty="0">
                <a:solidFill>
                  <a:srgbClr val="FF0000"/>
                </a:solidFill>
              </a:rPr>
              <a:t>каких участках автомагистрали запрещается движение задним ходом?</a:t>
            </a:r>
          </a:p>
          <a:p>
            <a:r>
              <a:rPr lang="ru-RU" sz="2800" dirty="0"/>
              <a:t>1. Только в местах въезда или выезда с нее.</a:t>
            </a:r>
          </a:p>
          <a:p>
            <a:r>
              <a:rPr lang="ru-RU" sz="2800" dirty="0"/>
              <a:t>2. Только в местах остановок маршрутных транспортных средств.</a:t>
            </a:r>
          </a:p>
          <a:p>
            <a:r>
              <a:rPr lang="ru-RU" sz="2800" dirty="0"/>
              <a:t>3. На всем протяжении дороги.</a:t>
            </a:r>
          </a:p>
        </p:txBody>
      </p:sp>
    </p:spTree>
    <p:extLst>
      <p:ext uri="{BB962C8B-B14F-4D97-AF65-F5344CB8AC3E}">
        <p14:creationId xmlns:p14="http://schemas.microsoft.com/office/powerpoint/2010/main" val="387443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123133"/>
              </p:ext>
            </p:extLst>
          </p:nvPr>
        </p:nvGraphicFramePr>
        <p:xfrm>
          <a:off x="6091" y="1628800"/>
          <a:ext cx="9137908" cy="2448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524"/>
                <a:gridCol w="537524"/>
                <a:gridCol w="537524"/>
                <a:gridCol w="537524"/>
                <a:gridCol w="537524"/>
                <a:gridCol w="537524"/>
                <a:gridCol w="537524"/>
                <a:gridCol w="537524"/>
                <a:gridCol w="537524"/>
                <a:gridCol w="537524"/>
                <a:gridCol w="537524"/>
                <a:gridCol w="537524"/>
                <a:gridCol w="537524"/>
                <a:gridCol w="537524"/>
                <a:gridCol w="537524"/>
                <a:gridCol w="537524"/>
                <a:gridCol w="537524"/>
              </a:tblGrid>
              <a:tr h="1260140">
                <a:tc>
                  <a:txBody>
                    <a:bodyPr/>
                    <a:lstStyle/>
                    <a:p>
                      <a:r>
                        <a:rPr lang="ru-RU" dirty="0" smtClean="0"/>
                        <a:t>№ вопроса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</a:tr>
              <a:tr h="1188132">
                <a:tc>
                  <a:txBody>
                    <a:bodyPr/>
                    <a:lstStyle/>
                    <a:p>
                      <a:r>
                        <a:rPr lang="ru-RU" dirty="0" smtClean="0"/>
                        <a:t>№ ответа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110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07424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sz="7200" b="1" dirty="0">
                <a:solidFill>
                  <a:srgbClr val="FF0000"/>
                </a:solidFill>
              </a:rPr>
              <a:t>На автомагистралях запрещается: </a:t>
            </a:r>
            <a:r>
              <a:rPr lang="ru-RU" sz="72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72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4000" b="1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9218" name="Picture 2" descr="C:\Users\Василь\Pictures\dpavt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32817"/>
            <a:ext cx="9144000" cy="402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21157272">
            <a:off x="4847743" y="4985697"/>
            <a:ext cx="1495308" cy="6328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76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/>
          <a:lstStyle/>
          <a:p>
            <a:pPr algn="l"/>
            <a:r>
              <a:rPr lang="ru-RU" b="1" dirty="0">
                <a:solidFill>
                  <a:srgbClr val="FF0000"/>
                </a:solidFill>
              </a:rPr>
              <a:t>1</a:t>
            </a:r>
            <a:r>
              <a:rPr lang="ru-RU" b="1" dirty="0"/>
              <a:t>- движение пешеходов, домашних животных, велосипедов, мопедов;</a:t>
            </a:r>
          </a:p>
        </p:txBody>
      </p:sp>
      <p:pic>
        <p:nvPicPr>
          <p:cNvPr id="7170" name="Picture 2" descr="C:\Users\Василь\Pictures\pesheh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58504"/>
            <a:ext cx="49437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73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00" y="-174479"/>
            <a:ext cx="9036496" cy="162880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</a:rPr>
              <a:t>2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-движение тракторов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и самоходных машин, иных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Т.С. ,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скорость которых по технической характеристике или их состоянию менее 40 км/час</a:t>
            </a:r>
          </a:p>
        </p:txBody>
      </p:sp>
      <p:pic>
        <p:nvPicPr>
          <p:cNvPr id="4098" name="Picture 2" descr="C:\Users\Василь\Pictures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41" y="1124744"/>
            <a:ext cx="9167341" cy="350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множение 2"/>
          <p:cNvSpPr/>
          <p:nvPr/>
        </p:nvSpPr>
        <p:spPr>
          <a:xfrm>
            <a:off x="5224974" y="2662064"/>
            <a:ext cx="81724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-43544" y="4552528"/>
            <a:ext cx="91875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Эти пресловутые 40 км/час </a:t>
            </a:r>
            <a:r>
              <a:rPr lang="ru-RU" dirty="0" smtClean="0"/>
              <a:t>нужно правильно </a:t>
            </a:r>
            <a:r>
              <a:rPr lang="ru-RU" dirty="0"/>
              <a:t>понимать. Движение с малой скоростью, </a:t>
            </a:r>
            <a:r>
              <a:rPr lang="ru-RU" dirty="0" smtClean="0"/>
              <a:t> не </a:t>
            </a:r>
            <a:r>
              <a:rPr lang="ru-RU" dirty="0"/>
              <a:t>запрещено. Ну, представьте себе, что на автомагистрали </a:t>
            </a:r>
            <a:r>
              <a:rPr lang="ru-RU" dirty="0" smtClean="0"/>
              <a:t>  </a:t>
            </a:r>
            <a:r>
              <a:rPr lang="ru-RU" dirty="0"/>
              <a:t>пробка. Все ползут с черепашьей </a:t>
            </a:r>
            <a:r>
              <a:rPr lang="ru-RU" dirty="0" smtClean="0"/>
              <a:t>скоростью.  Другое </a:t>
            </a:r>
            <a:r>
              <a:rPr lang="ru-RU" dirty="0"/>
              <a:t>дело, если  </a:t>
            </a:r>
            <a:r>
              <a:rPr lang="ru-RU" dirty="0" smtClean="0"/>
              <a:t>у ТС поломка</a:t>
            </a:r>
            <a:r>
              <a:rPr lang="ru-RU" dirty="0"/>
              <a:t>, с которой двигаться можно, но </a:t>
            </a:r>
            <a:r>
              <a:rPr lang="ru-RU" dirty="0" smtClean="0"/>
              <a:t>  </a:t>
            </a:r>
            <a:r>
              <a:rPr lang="ru-RU" dirty="0"/>
              <a:t>осторожно и медленно. На любой другой дороге вы бы сейчас включили «</a:t>
            </a:r>
            <a:r>
              <a:rPr lang="ru-RU" dirty="0" err="1"/>
              <a:t>аварийку</a:t>
            </a:r>
            <a:r>
              <a:rPr lang="ru-RU" dirty="0"/>
              <a:t>» и потихоньку катились по крайней правой полосе до ближайшего автосервиса</a:t>
            </a:r>
            <a:r>
              <a:rPr lang="ru-RU" dirty="0" smtClean="0"/>
              <a:t>. Поэтому  дальше только на буксире более </a:t>
            </a:r>
            <a:r>
              <a:rPr lang="ru-RU" dirty="0"/>
              <a:t>40 </a:t>
            </a:r>
            <a:r>
              <a:rPr lang="ru-RU" dirty="0" smtClean="0"/>
              <a:t>км/час </a:t>
            </a:r>
            <a:r>
              <a:rPr lang="ru-RU" dirty="0"/>
              <a:t>и менее 50 </a:t>
            </a:r>
            <a:r>
              <a:rPr lang="ru-RU" dirty="0" smtClean="0"/>
              <a:t>км/час.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035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rgbClr val="FF0000"/>
                </a:solidFill>
              </a:rPr>
              <a:t>3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-остановка вне специальных площадок для стоянки, обозначенных знаком 6.4  или 7.11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 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Василь\Pictures\untitled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96999" cy="436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6021288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То есть остановка запрещена на всём протяжении автомагистрали на всех её элементах (включая обочины, полосы торможения и полосы разгона)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92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04864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rgbClr val="FF0000"/>
                </a:solidFill>
              </a:rPr>
              <a:t>4</a:t>
            </a:r>
            <a:r>
              <a:rPr lang="ru-RU" sz="2400" b="1" dirty="0" smtClean="0">
                <a:solidFill>
                  <a:srgbClr val="002060"/>
                </a:solidFill>
              </a:rPr>
              <a:t>-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разворот и въезд в технологические разрывы разделительной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полосы, кроме ТС, обслуживающих магистраль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7" name="Picture 3" descr="C:\Users\Василь\Pictures\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412" y="2204864"/>
            <a:ext cx="6054256" cy="464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06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5</a:t>
            </a:r>
            <a:r>
              <a:rPr lang="ru-RU" b="1" dirty="0" smtClean="0"/>
              <a:t>-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движение задним ходом</a:t>
            </a:r>
          </a:p>
        </p:txBody>
      </p:sp>
      <p:pic>
        <p:nvPicPr>
          <p:cNvPr id="2051" name="Picture 3" descr="C:\Users\Василь\Pictures\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884" y="1268760"/>
            <a:ext cx="7321707" cy="562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32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2938338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l"/>
            <a:r>
              <a:rPr lang="ru-RU" b="1" dirty="0">
                <a:solidFill>
                  <a:srgbClr val="FF0000"/>
                </a:solidFill>
              </a:rPr>
              <a:t>6</a:t>
            </a:r>
            <a:r>
              <a:rPr lang="ru-RU" b="1" dirty="0" smtClean="0"/>
              <a:t>- </a:t>
            </a:r>
            <a:r>
              <a:rPr lang="ru-RU" b="1" dirty="0"/>
              <a:t>движение грузовых автомобилей с разрешённой максимальной массой более 3,5 тонн далее второй полосы. </a:t>
            </a:r>
          </a:p>
        </p:txBody>
      </p:sp>
      <p:pic>
        <p:nvPicPr>
          <p:cNvPr id="3074" name="Picture 2" descr="C:\Users\Василь\Pictures\untitled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24" y="3356993"/>
            <a:ext cx="9164942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множение 3"/>
          <p:cNvSpPr/>
          <p:nvPr/>
        </p:nvSpPr>
        <p:spPr>
          <a:xfrm>
            <a:off x="1015520" y="4437112"/>
            <a:ext cx="820176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множение 4"/>
          <p:cNvSpPr/>
          <p:nvPr/>
        </p:nvSpPr>
        <p:spPr>
          <a:xfrm>
            <a:off x="5292080" y="3861048"/>
            <a:ext cx="576064" cy="72008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47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919</Words>
  <Application>Microsoft Office PowerPoint</Application>
  <PresentationFormat>Экран (4:3)</PresentationFormat>
  <Paragraphs>130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Движение по автомагистралям</vt:lpstr>
      <vt:lpstr>Презентация PowerPoint</vt:lpstr>
      <vt:lpstr>На автомагистралях запрещается:  </vt:lpstr>
      <vt:lpstr>1- движение пешеходов, домашних животных, велосипедов, мопедов;</vt:lpstr>
      <vt:lpstr>2-движение тракторов и самоходных машин, иных Т.С. , скорость которых по технической характеристике или их состоянию менее 40 км/час</vt:lpstr>
      <vt:lpstr>3-остановка вне специальных площадок для стоянки, обозначенных знаком 6.4  или 7.11  </vt:lpstr>
      <vt:lpstr>4- разворот и въезд в технологические разрывы разделительной полосы, кроме ТС, обслуживающих магистраль</vt:lpstr>
      <vt:lpstr>5- движение задним ходом</vt:lpstr>
      <vt:lpstr>6- движение грузовых автомобилей с разрешённой максимальной массой более 3,5 тонн далее второй полосы. </vt:lpstr>
      <vt:lpstr>При вынужденной остановке на проезжей части водитель должен обозначить транспортное средство в соответствии с требованиями раздела 7 Правил и принять меры для того, чтобы вывести его на предназначенную для этого полосу (правее линии, обозначающей край проезжей части).  </vt:lpstr>
      <vt:lpstr> Требования данного раздела распространяются также на дороги, обозначенные знаком 5.3.   </vt:lpstr>
      <vt:lpstr>Презентация PowerPoint</vt:lpstr>
      <vt:lpstr>Презентация PowerPoint</vt:lpstr>
      <vt:lpstr>2. Разрешается ли Вам, управляя грузовым автомобилем, совершить опережение в данной ситуации?  1. Да, если разрешённая максимальная масса Вашего автомобиля менее 2,5 тонн. 2. Да, независимо от разрешённой максимальной массы Вашего автомобиля.  3. Нет.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автомагистралях запрещается:  - движение пешеходов, домашних животных, велосипедов, мопедов, тракторов и самоходных машин, иных транспортных средств, скорость которых по технической характеристике или их состоянию менее 40 км/час.</dc:title>
  <dc:creator>комп</dc:creator>
  <cp:lastModifiedBy>Василич</cp:lastModifiedBy>
  <cp:revision>23</cp:revision>
  <dcterms:created xsi:type="dcterms:W3CDTF">2012-10-04T14:16:01Z</dcterms:created>
  <dcterms:modified xsi:type="dcterms:W3CDTF">2020-04-23T04:22:43Z</dcterms:modified>
</cp:coreProperties>
</file>