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258" r:id="rId5"/>
    <p:sldId id="294" r:id="rId6"/>
    <p:sldId id="259" r:id="rId7"/>
    <p:sldId id="295" r:id="rId8"/>
    <p:sldId id="260" r:id="rId9"/>
    <p:sldId id="296" r:id="rId10"/>
    <p:sldId id="261" r:id="rId11"/>
    <p:sldId id="297" r:id="rId12"/>
    <p:sldId id="262" r:id="rId13"/>
    <p:sldId id="263" r:id="rId14"/>
    <p:sldId id="264" r:id="rId15"/>
    <p:sldId id="298" r:id="rId16"/>
    <p:sldId id="265" r:id="rId17"/>
    <p:sldId id="266" r:id="rId18"/>
    <p:sldId id="299" r:id="rId19"/>
    <p:sldId id="267" r:id="rId20"/>
    <p:sldId id="268" r:id="rId21"/>
    <p:sldId id="269" r:id="rId22"/>
    <p:sldId id="270" r:id="rId23"/>
    <p:sldId id="272" r:id="rId24"/>
    <p:sldId id="300" r:id="rId25"/>
    <p:sldId id="301" r:id="rId26"/>
    <p:sldId id="302" r:id="rId27"/>
    <p:sldId id="273" r:id="rId28"/>
    <p:sldId id="271" r:id="rId29"/>
    <p:sldId id="274" r:id="rId30"/>
    <p:sldId id="275" r:id="rId31"/>
    <p:sldId id="277" r:id="rId32"/>
    <p:sldId id="303" r:id="rId33"/>
    <p:sldId id="304" r:id="rId34"/>
    <p:sldId id="305" r:id="rId35"/>
    <p:sldId id="306" r:id="rId36"/>
    <p:sldId id="307" r:id="rId37"/>
    <p:sldId id="308" r:id="rId38"/>
    <p:sldId id="309" r:id="rId39"/>
    <p:sldId id="284" r:id="rId40"/>
    <p:sldId id="286" r:id="rId41"/>
    <p:sldId id="276" r:id="rId42"/>
    <p:sldId id="285" r:id="rId43"/>
    <p:sldId id="287" r:id="rId44"/>
    <p:sldId id="288" r:id="rId45"/>
    <p:sldId id="289" r:id="rId46"/>
    <p:sldId id="290" r:id="rId47"/>
    <p:sldId id="291" r:id="rId48"/>
    <p:sldId id="310" r:id="rId49"/>
    <p:sldId id="311" r:id="rId50"/>
    <p:sldId id="312" r:id="rId51"/>
    <p:sldId id="313" r:id="rId52"/>
    <p:sldId id="314" r:id="rId53"/>
    <p:sldId id="315" r:id="rId54"/>
    <p:sldId id="316" r:id="rId55"/>
    <p:sldId id="317"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05.06.2020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952328"/>
          </a:xfrm>
        </p:spPr>
        <p:style>
          <a:lnRef idx="1">
            <a:schemeClr val="accent1"/>
          </a:lnRef>
          <a:fillRef idx="3">
            <a:schemeClr val="accent1"/>
          </a:fillRef>
          <a:effectRef idx="2">
            <a:schemeClr val="accent1"/>
          </a:effectRef>
          <a:fontRef idx="minor">
            <a:schemeClr val="lt1"/>
          </a:fontRef>
        </p:style>
        <p:txBody>
          <a:bodyPr>
            <a:normAutofit/>
          </a:bodyPr>
          <a:lstStyle/>
          <a:p>
            <a:r>
              <a:rPr lang="ru-RU" sz="4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Основы безопасного управления транспортными средствами. </a:t>
            </a:r>
          </a:p>
        </p:txBody>
      </p:sp>
      <p:pic>
        <p:nvPicPr>
          <p:cNvPr id="102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4309"/>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a:bodyPr>
          <a:lstStyle/>
          <a:p>
            <a:endParaRPr lang="ru-RU" sz="2400"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3155707467"/>
              </p:ext>
            </p:extLst>
          </p:nvPr>
        </p:nvGraphicFramePr>
        <p:xfrm>
          <a:off x="107504" y="3479345"/>
          <a:ext cx="8856984" cy="3066477"/>
        </p:xfrm>
        <a:graphic>
          <a:graphicData uri="http://schemas.openxmlformats.org/drawingml/2006/table">
            <a:tbl>
              <a:tblPr/>
              <a:tblGrid>
                <a:gridCol w="8856984"/>
              </a:tblGrid>
              <a:tr h="419719">
                <a:tc>
                  <a:txBody>
                    <a:bodyPr/>
                    <a:lstStyle/>
                    <a:p>
                      <a:endParaRPr lang="ru-RU" sz="1700" dirty="0"/>
                    </a:p>
                  </a:txBody>
                  <a:tcPr marL="86438" marR="86438" marT="43219" marB="43219">
                    <a:lnL>
                      <a:noFill/>
                    </a:lnL>
                    <a:lnR>
                      <a:noFill/>
                    </a:lnR>
                    <a:lnT>
                      <a:noFill/>
                    </a:lnT>
                    <a:lnB>
                      <a:noFill/>
                    </a:lnB>
                  </a:tcPr>
                </a:tc>
              </a:tr>
              <a:tr h="2316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b="1" dirty="0" smtClean="0">
                          <a:effectLst/>
                        </a:rPr>
                        <a:t>Поэтому после  преодоления водной преграды -рекомендуется </a:t>
                      </a:r>
                      <a:r>
                        <a:rPr lang="ru-RU" sz="2800" b="1" dirty="0">
                          <a:effectLst/>
                        </a:rPr>
                        <a:t>просушить колодки и диски периодическими нажатиями на педаль тормоза, продолжая движение на малой скорости. Не вредно при этом включить «</a:t>
                      </a:r>
                      <a:r>
                        <a:rPr lang="ru-RU" sz="2800" b="1" dirty="0" err="1">
                          <a:effectLst/>
                        </a:rPr>
                        <a:t>аварийку</a:t>
                      </a:r>
                      <a:r>
                        <a:rPr lang="ru-RU" sz="2800" b="1" dirty="0">
                          <a:effectLst/>
                        </a:rPr>
                        <a:t>» и контролировать события в зеркале заднего вида.</a:t>
                      </a:r>
                    </a:p>
                  </a:txBody>
                  <a:tcPr marL="86438" marR="86438" marT="43219" marB="43219">
                    <a:lnL>
                      <a:noFill/>
                    </a:lnL>
                    <a:lnR>
                      <a:noFill/>
                    </a:lnR>
                    <a:lnT>
                      <a:noFill/>
                    </a:lnT>
                    <a:lnB>
                      <a:noFill/>
                    </a:lnB>
                    <a:solidFill>
                      <a:schemeClr val="accent3">
                        <a:lumMod val="20000"/>
                        <a:lumOff val="80000"/>
                      </a:schemeClr>
                    </a:solidFill>
                  </a:tcPr>
                </a:tc>
              </a:tr>
            </a:tbl>
          </a:graphicData>
        </a:graphic>
      </p:graphicFrame>
      <p:pic>
        <p:nvPicPr>
          <p:cNvPr id="5121" name="Picture 1"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024"/>
            <a:ext cx="8352928" cy="373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67453"/>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84976" cy="648072"/>
          </a:xfrm>
          <a:prstGeom prst="rect">
            <a:avLst/>
          </a:prstGeom>
          <a:noFill/>
        </p:spPr>
        <p:txBody>
          <a:bodyPr wrap="square" rtlCol="0">
            <a:spAutoFit/>
          </a:bodyPr>
          <a:lstStyle/>
          <a:p>
            <a:r>
              <a:rPr lang="ru-RU" b="1" dirty="0"/>
              <a:t>В любых условиях безопасная скорость это такая, при которой остановочный путь заведомо меньше расстояния видимости!</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8199"/>
            <a:ext cx="593683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2160" y="908720"/>
            <a:ext cx="3131840" cy="2031325"/>
          </a:xfrm>
          <a:prstGeom prst="rect">
            <a:avLst/>
          </a:prstGeom>
          <a:noFill/>
        </p:spPr>
        <p:txBody>
          <a:bodyPr wrap="square" rtlCol="0">
            <a:spAutoFit/>
          </a:bodyPr>
          <a:lstStyle/>
          <a:p>
            <a:r>
              <a:rPr lang="ru-RU" b="1" dirty="0"/>
              <a:t>движение со скоростью 90 км/час ночью при включённом ближнем свете </a:t>
            </a:r>
            <a:r>
              <a:rPr lang="ru-RU" b="1" dirty="0" smtClean="0"/>
              <a:t>фар не будет безопасным </a:t>
            </a:r>
            <a:r>
              <a:rPr lang="ru-RU" dirty="0" smtClean="0"/>
              <a:t>так как</a:t>
            </a:r>
            <a:r>
              <a:rPr lang="ru-RU" b="1" dirty="0" smtClean="0"/>
              <a:t> </a:t>
            </a:r>
            <a:r>
              <a:rPr lang="ru-RU" dirty="0" smtClean="0"/>
              <a:t>остановочный </a:t>
            </a:r>
            <a:r>
              <a:rPr lang="ru-RU" dirty="0"/>
              <a:t>путь может оказаться гораздо более 40 </a:t>
            </a:r>
            <a:r>
              <a:rPr lang="ru-RU" dirty="0" smtClean="0"/>
              <a:t>метров видимости .</a:t>
            </a:r>
            <a:endParaRPr lang="ru-RU"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3280"/>
            <a:ext cx="6037170" cy="22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37170" y="3111875"/>
            <a:ext cx="2843808" cy="3693319"/>
          </a:xfrm>
          <a:prstGeom prst="rect">
            <a:avLst/>
          </a:prstGeom>
          <a:noFill/>
        </p:spPr>
        <p:txBody>
          <a:bodyPr wrap="square" rtlCol="0">
            <a:spAutoFit/>
          </a:bodyPr>
          <a:lstStyle/>
          <a:p>
            <a:r>
              <a:rPr lang="ru-RU" dirty="0"/>
              <a:t>Помимо этого необходимо учитывать, что глазомер человека – прибор несовершенный. Многочисленные исследования подтвердили – в тёмное время суток и в условиях недостаточной видимости глаза обманывают нас и притом обманывают в сторону </a:t>
            </a:r>
            <a:r>
              <a:rPr lang="ru-RU" b="1" i="1" dirty="0"/>
              <a:t>большей</a:t>
            </a:r>
            <a:r>
              <a:rPr lang="ru-RU" dirty="0"/>
              <a:t> опасности!</a:t>
            </a:r>
          </a:p>
        </p:txBody>
      </p:sp>
    </p:spTree>
    <p:extLst>
      <p:ext uri="{BB962C8B-B14F-4D97-AF65-F5344CB8AC3E}">
        <p14:creationId xmlns:p14="http://schemas.microsoft.com/office/powerpoint/2010/main" val="3125653548"/>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91"/>
            <a:ext cx="9144000" cy="1707299"/>
          </a:xfrm>
          <a:solidFill>
            <a:schemeClr val="accent5">
              <a:lumMod val="20000"/>
              <a:lumOff val="80000"/>
            </a:schemeClr>
          </a:solidFill>
        </p:spPr>
        <p:txBody>
          <a:bodyPr>
            <a:noAutofit/>
          </a:bodyPr>
          <a:lstStyle/>
          <a:p>
            <a:pPr algn="l"/>
            <a:r>
              <a:rPr lang="ru-RU" sz="2800" b="1" dirty="0"/>
              <a:t>расстояние до предметов в условиях недостаточной видимости представляется большим, чем в </a:t>
            </a:r>
            <a:r>
              <a:rPr lang="ru-RU" sz="2800" b="1" dirty="0" smtClean="0"/>
              <a:t>действительности, а скорость встречных ТС меньшей.</a:t>
            </a:r>
            <a:endParaRPr lang="ru-RU" sz="2800" b="1" dirty="0"/>
          </a:p>
        </p:txBody>
      </p:sp>
      <p:pic>
        <p:nvPicPr>
          <p:cNvPr id="614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6660232" cy="26640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299603"/>
            <a:ext cx="6804248" cy="255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001889"/>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20888"/>
          </a:xfrm>
          <a:solidFill>
            <a:schemeClr val="accent6">
              <a:lumMod val="20000"/>
              <a:lumOff val="80000"/>
            </a:schemeClr>
          </a:solidFill>
        </p:spPr>
        <p:txBody>
          <a:bodyPr>
            <a:noAutofit/>
          </a:bodyPr>
          <a:lstStyle/>
          <a:p>
            <a:pPr algn="l"/>
            <a:r>
              <a:rPr lang="ru-RU" sz="2800" dirty="0" smtClean="0"/>
              <a:t> </a:t>
            </a:r>
            <a:r>
              <a:rPr lang="ru-RU" sz="2800" dirty="0"/>
              <a:t> </a:t>
            </a:r>
            <a:br>
              <a:rPr lang="ru-RU" sz="2800" dirty="0"/>
            </a:br>
            <a:r>
              <a:rPr lang="ru-RU" sz="3200" b="1" dirty="0" smtClean="0"/>
              <a:t>  </a:t>
            </a:r>
            <a:r>
              <a:rPr lang="ru-RU" sz="3200" b="1" dirty="0"/>
              <a:t>С увеличением скорости поле зрения водителя </a:t>
            </a:r>
            <a:r>
              <a:rPr lang="ru-RU" sz="3200" b="1" dirty="0" smtClean="0"/>
              <a:t>сужается,</a:t>
            </a:r>
            <a:r>
              <a:rPr lang="ru-RU" sz="3200" dirty="0"/>
              <a:t>  – впереди водитель все контролирует, а вот опасность сбоку может и не увидеть.</a:t>
            </a:r>
            <a:endParaRPr lang="ru-RU" sz="3200" b="1" dirty="0">
              <a:effectLst/>
            </a:endParaRPr>
          </a:p>
        </p:txBody>
      </p:sp>
      <p:pic>
        <p:nvPicPr>
          <p:cNvPr id="717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1" y="2564904"/>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04114"/>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a:solidFill>
            <a:schemeClr val="accent1">
              <a:lumMod val="20000"/>
              <a:lumOff val="80000"/>
            </a:schemeClr>
          </a:solidFill>
        </p:spPr>
        <p:txBody>
          <a:bodyPr>
            <a:noAutofit/>
          </a:bodyPr>
          <a:lstStyle/>
          <a:p>
            <a:r>
              <a:rPr lang="ru-RU" sz="3200" b="1" dirty="0"/>
              <a:t>При движении ночью в густом тумане или плотном снегопаде наилучшую видимость обеспечивают противотуманные фары совместно </a:t>
            </a:r>
            <a:r>
              <a:rPr lang="ru-RU" sz="3200" b="1" i="1" u="sng" dirty="0"/>
              <a:t>с ближним светом фар</a:t>
            </a:r>
            <a:r>
              <a:rPr lang="ru-RU" sz="3200" b="1" dirty="0"/>
              <a:t>. </a:t>
            </a:r>
            <a:endParaRPr lang="ru-RU" sz="3200" dirty="0"/>
          </a:p>
        </p:txBody>
      </p:sp>
      <p:pic>
        <p:nvPicPr>
          <p:cNvPr id="819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52936"/>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16408"/>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8144" y="3583"/>
            <a:ext cx="3168352" cy="2308324"/>
          </a:xfrm>
          <a:prstGeom prst="rect">
            <a:avLst/>
          </a:prstGeom>
          <a:noFill/>
        </p:spPr>
        <p:txBody>
          <a:bodyPr wrap="square" rtlCol="0">
            <a:spAutoFit/>
          </a:bodyPr>
          <a:lstStyle/>
          <a:p>
            <a:r>
              <a:rPr lang="ru-RU" dirty="0"/>
              <a:t>при посадке в автомобиль, стоящий у тротуара или на </a:t>
            </a:r>
            <a:r>
              <a:rPr lang="ru-RU" dirty="0" smtClean="0"/>
              <a:t>обочине надо </a:t>
            </a:r>
            <a:r>
              <a:rPr lang="ru-RU" dirty="0"/>
              <a:t> </a:t>
            </a:r>
            <a:r>
              <a:rPr lang="ru-RU" dirty="0" smtClean="0"/>
              <a:t>обойти </a:t>
            </a:r>
            <a:r>
              <a:rPr lang="ru-RU" dirty="0"/>
              <a:t>автомобиль спереди</a:t>
            </a:r>
            <a:r>
              <a:rPr lang="ru-RU" dirty="0" smtClean="0"/>
              <a:t>.</a:t>
            </a:r>
            <a:r>
              <a:rPr lang="ru-RU" dirty="0"/>
              <a:t> Если при посадке обходить авто </a:t>
            </a:r>
            <a:r>
              <a:rPr lang="ru-RU" b="1" u="sng" dirty="0"/>
              <a:t>сзади</a:t>
            </a:r>
            <a:r>
              <a:rPr lang="ru-RU" dirty="0"/>
              <a:t>, то можно не увидеть собственную погибель.</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4" y="188640"/>
            <a:ext cx="5846239" cy="219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72774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5517232"/>
            <a:ext cx="8712968" cy="923330"/>
          </a:xfrm>
          <a:prstGeom prst="rect">
            <a:avLst/>
          </a:prstGeom>
          <a:noFill/>
        </p:spPr>
        <p:txBody>
          <a:bodyPr wrap="square" rtlCol="0">
            <a:spAutoFit/>
          </a:bodyPr>
          <a:lstStyle/>
          <a:p>
            <a:r>
              <a:rPr lang="ru-RU" dirty="0"/>
              <a:t>А если после высадки обходить авто </a:t>
            </a:r>
            <a:r>
              <a:rPr lang="ru-RU" b="1" u="sng" dirty="0"/>
              <a:t>сзади</a:t>
            </a:r>
            <a:r>
              <a:rPr lang="ru-RU" dirty="0"/>
              <a:t>, тогда вам видна приближающаяся опасность.</a:t>
            </a:r>
          </a:p>
          <a:p>
            <a:r>
              <a:rPr lang="ru-RU" dirty="0"/>
              <a:t>Есть  реальный шанс уцелеть.</a:t>
            </a:r>
          </a:p>
        </p:txBody>
      </p:sp>
    </p:spTree>
    <p:extLst>
      <p:ext uri="{BB962C8B-B14F-4D97-AF65-F5344CB8AC3E}">
        <p14:creationId xmlns:p14="http://schemas.microsoft.com/office/powerpoint/2010/main" val="3914858145"/>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a:solidFill>
            <a:schemeClr val="accent3">
              <a:lumMod val="20000"/>
              <a:lumOff val="80000"/>
            </a:schemeClr>
          </a:solidFill>
        </p:spPr>
        <p:txBody>
          <a:bodyPr>
            <a:normAutofit/>
          </a:bodyPr>
          <a:lstStyle/>
          <a:p>
            <a:r>
              <a:rPr lang="ru-RU" sz="3600" b="1" dirty="0"/>
              <a:t>прицеп автопоезда на </a:t>
            </a:r>
            <a:r>
              <a:rPr lang="ru-RU" sz="3600" b="1" dirty="0" smtClean="0"/>
              <a:t>повороте</a:t>
            </a:r>
            <a:r>
              <a:rPr lang="ru-RU" sz="3600" b="1" dirty="0"/>
              <a:t> </a:t>
            </a:r>
            <a:r>
              <a:rPr lang="ru-RU" sz="3600" b="1" dirty="0" smtClean="0"/>
              <a:t> - смещается </a:t>
            </a:r>
            <a:r>
              <a:rPr lang="ru-RU" sz="3600" b="1" dirty="0"/>
              <a:t>к центру поворота</a:t>
            </a:r>
            <a:r>
              <a:rPr lang="ru-RU" sz="3600" b="1" dirty="0" smtClean="0"/>
              <a:t>.</a:t>
            </a:r>
            <a:endParaRPr lang="ru-RU" sz="3600" b="1" dirty="0"/>
          </a:p>
        </p:txBody>
      </p:sp>
      <p:pic>
        <p:nvPicPr>
          <p:cNvPr id="921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12976"/>
            <a:ext cx="8830444" cy="353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99251"/>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2708918"/>
          </a:xfrm>
          <a:solidFill>
            <a:schemeClr val="accent3">
              <a:lumMod val="20000"/>
              <a:lumOff val="80000"/>
            </a:schemeClr>
          </a:solidFill>
        </p:spPr>
        <p:txBody>
          <a:bodyPr>
            <a:normAutofit fontScale="90000"/>
          </a:bodyPr>
          <a:lstStyle/>
          <a:p>
            <a:pPr algn="l"/>
            <a:r>
              <a:rPr lang="ru-RU" sz="2200" b="1" dirty="0" smtClean="0"/>
              <a:t>Выполнение поворота </a:t>
            </a:r>
            <a:r>
              <a:rPr lang="ru-RU" sz="2200" b="1" dirty="0"/>
              <a:t>по траектории, обеспечивающей наибольшую безопасность </a:t>
            </a:r>
            <a:r>
              <a:rPr lang="ru-RU" sz="2200" b="1" dirty="0" smtClean="0"/>
              <a:t>движения.</a:t>
            </a:r>
            <a:r>
              <a:rPr lang="ru-RU" sz="2200" b="1" dirty="0"/>
              <a:t> </a:t>
            </a:r>
            <a:r>
              <a:rPr lang="ru-RU" sz="2200" dirty="0"/>
              <a:t>Если дорога поворачивает </a:t>
            </a:r>
            <a:r>
              <a:rPr lang="ru-RU" sz="2200" dirty="0" smtClean="0"/>
              <a:t>налево </a:t>
            </a:r>
            <a:r>
              <a:rPr lang="ru-RU" sz="2200" dirty="0"/>
              <a:t>надо в начальной фазе поворота максимально прижаться вправо. А на выходе из поворота надо задавать такую траекторию движения, чтобы она не сильно отличалась от прямой</a:t>
            </a:r>
            <a:r>
              <a:rPr lang="ru-RU" sz="2200" dirty="0" smtClean="0"/>
              <a:t>.</a:t>
            </a:r>
            <a:r>
              <a:rPr lang="ru-RU" sz="2200" b="1" dirty="0" smtClean="0"/>
              <a:t/>
            </a:r>
            <a:br>
              <a:rPr lang="ru-RU" sz="2200" b="1" dirty="0" smtClean="0"/>
            </a:br>
            <a:r>
              <a:rPr lang="ru-RU" sz="2200" dirty="0"/>
              <a:t>Если дорога поворачивает направо, водитель может позволить себе занять </a:t>
            </a:r>
            <a:r>
              <a:rPr lang="ru-RU" sz="2200" b="1" i="1" dirty="0"/>
              <a:t>крайнее левое</a:t>
            </a:r>
            <a:r>
              <a:rPr lang="ru-RU" sz="2200" dirty="0"/>
              <a:t> положение на своей половине проезжей части. Делается это для того, чтобы максимально «выпрямить» траекторию движения на повороте</a:t>
            </a:r>
            <a:r>
              <a:rPr lang="ru-RU" sz="2000" dirty="0"/>
              <a:t>.</a:t>
            </a:r>
            <a:endParaRPr lang="ru-RU" sz="2000" b="1" dirty="0"/>
          </a:p>
        </p:txBody>
      </p:sp>
      <p:sp>
        <p:nvSpPr>
          <p:cNvPr id="3" name="Объект 2"/>
          <p:cNvSpPr>
            <a:spLocks noGrp="1"/>
          </p:cNvSpPr>
          <p:nvPr>
            <p:ph idx="1"/>
          </p:nvPr>
        </p:nvSpPr>
        <p:spPr/>
        <p:txBody>
          <a:bodyPr/>
          <a:lstStyle/>
          <a:p>
            <a:pPr marL="0" indent="0">
              <a:buNone/>
            </a:pPr>
            <a:r>
              <a:rPr lang="ru-RU"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720" y="2708920"/>
            <a:ext cx="4366280" cy="335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0" y="2690326"/>
            <a:ext cx="4398939" cy="336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722" y="6049222"/>
            <a:ext cx="9036496" cy="646331"/>
          </a:xfrm>
          <a:prstGeom prst="rect">
            <a:avLst/>
          </a:prstGeom>
          <a:noFill/>
        </p:spPr>
        <p:txBody>
          <a:bodyPr wrap="square" rtlCol="0">
            <a:spAutoFit/>
          </a:bodyPr>
          <a:lstStyle/>
          <a:p>
            <a:r>
              <a:rPr lang="ru-RU" b="1" dirty="0" smtClean="0"/>
              <a:t>тормозить </a:t>
            </a:r>
            <a:r>
              <a:rPr lang="ru-RU" b="1" dirty="0"/>
              <a:t>в процессе поворота крайне </a:t>
            </a:r>
            <a:r>
              <a:rPr lang="ru-RU" b="1" dirty="0" smtClean="0"/>
              <a:t>нежелательно.</a:t>
            </a:r>
            <a:r>
              <a:rPr lang="ru-RU" dirty="0"/>
              <a:t> </a:t>
            </a:r>
            <a:r>
              <a:rPr lang="ru-RU" b="1" dirty="0" smtClean="0"/>
              <a:t>Снижать </a:t>
            </a:r>
            <a:r>
              <a:rPr lang="ru-RU" b="1" dirty="0"/>
              <a:t>скорость нужно до входа в поворот, а сам поворот следует проходить, что называется, «внатяжку».</a:t>
            </a:r>
            <a:endParaRPr lang="ru-RU" dirty="0"/>
          </a:p>
        </p:txBody>
      </p:sp>
    </p:spTree>
    <p:extLst>
      <p:ext uri="{BB962C8B-B14F-4D97-AF65-F5344CB8AC3E}">
        <p14:creationId xmlns:p14="http://schemas.microsoft.com/office/powerpoint/2010/main" val="2741386349"/>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672489"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68144" y="0"/>
            <a:ext cx="3275856" cy="2031325"/>
          </a:xfrm>
          <a:prstGeom prst="rect">
            <a:avLst/>
          </a:prstGeom>
          <a:noFill/>
        </p:spPr>
        <p:txBody>
          <a:bodyPr wrap="square" rtlCol="0">
            <a:spAutoFit/>
          </a:bodyPr>
          <a:lstStyle/>
          <a:p>
            <a:r>
              <a:rPr lang="ru-RU" b="1" dirty="0"/>
              <a:t>Безопасный разворот с использованием прилегающей территории </a:t>
            </a:r>
            <a:r>
              <a:rPr lang="ru-RU" b="1" dirty="0" smtClean="0"/>
              <a:t>справа</a:t>
            </a:r>
            <a:r>
              <a:rPr lang="ru-RU" b="1" dirty="0"/>
              <a:t> </a:t>
            </a:r>
            <a:r>
              <a:rPr lang="ru-RU" b="1" dirty="0" smtClean="0"/>
              <a:t>надо</a:t>
            </a:r>
            <a:r>
              <a:rPr lang="ru-RU" dirty="0" smtClean="0"/>
              <a:t> </a:t>
            </a:r>
            <a:r>
              <a:rPr lang="ru-RU" dirty="0"/>
              <a:t>заехать во двор </a:t>
            </a:r>
            <a:r>
              <a:rPr lang="ru-RU" dirty="0" smtClean="0"/>
              <a:t> задним </a:t>
            </a:r>
            <a:r>
              <a:rPr lang="ru-RU" dirty="0"/>
              <a:t>ходом. Чтобы завершить разворот, осталось только повернуть налево.</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2" y="2996952"/>
            <a:ext cx="5655585" cy="212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2160" y="2852936"/>
            <a:ext cx="3024336" cy="3416320"/>
          </a:xfrm>
          <a:prstGeom prst="rect">
            <a:avLst/>
          </a:prstGeom>
          <a:noFill/>
        </p:spPr>
        <p:txBody>
          <a:bodyPr wrap="square" rtlCol="0">
            <a:spAutoFit/>
          </a:bodyPr>
          <a:lstStyle/>
          <a:p>
            <a:r>
              <a:rPr lang="ru-RU" b="1" dirty="0"/>
              <a:t>Безопасный разворот с использованием прилегающей территории слева</a:t>
            </a:r>
            <a:r>
              <a:rPr lang="ru-RU" b="1" dirty="0" smtClean="0"/>
              <a:t>.</a:t>
            </a:r>
            <a:r>
              <a:rPr lang="ru-RU" dirty="0"/>
              <a:t> В этом случае лучше «нырнуть» во двор передним ходом.</a:t>
            </a:r>
          </a:p>
          <a:p>
            <a:r>
              <a:rPr lang="ru-RU" dirty="0"/>
              <a:t> </a:t>
            </a:r>
            <a:r>
              <a:rPr lang="ru-RU" dirty="0" smtClean="0"/>
              <a:t>Выезжать</a:t>
            </a:r>
            <a:r>
              <a:rPr lang="ru-RU" dirty="0"/>
              <a:t>, правда, придётся задним ходом, ну так и опасность может быть только сзади. А вы как раз туда и смотрите.</a:t>
            </a:r>
          </a:p>
          <a:p>
            <a:endParaRPr lang="ru-RU" dirty="0"/>
          </a:p>
        </p:txBody>
      </p:sp>
    </p:spTree>
    <p:extLst>
      <p:ext uri="{BB962C8B-B14F-4D97-AF65-F5344CB8AC3E}">
        <p14:creationId xmlns:p14="http://schemas.microsoft.com/office/powerpoint/2010/main" val="3493138618"/>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3226371"/>
          </a:xfrm>
          <a:solidFill>
            <a:schemeClr val="accent5">
              <a:lumMod val="20000"/>
              <a:lumOff val="80000"/>
            </a:schemeClr>
          </a:solidFill>
        </p:spPr>
        <p:txBody>
          <a:bodyPr>
            <a:normAutofit/>
          </a:bodyPr>
          <a:lstStyle/>
          <a:p>
            <a:r>
              <a:rPr lang="ru-RU" dirty="0"/>
              <a:t>О таких </a:t>
            </a:r>
            <a:r>
              <a:rPr lang="ru-RU" dirty="0" smtClean="0"/>
              <a:t>безопасных разворотах </a:t>
            </a:r>
            <a:r>
              <a:rPr lang="ru-RU" dirty="0"/>
              <a:t>(с использованием прилегающей территории) есть вопросы и </a:t>
            </a:r>
            <a:r>
              <a:rPr lang="ru-RU" dirty="0" smtClean="0"/>
              <a:t> </a:t>
            </a:r>
            <a:r>
              <a:rPr lang="ru-RU" b="1" dirty="0" smtClean="0"/>
              <a:t> в билетах  </a:t>
            </a:r>
            <a:endParaRPr lang="ru-RU" b="1" dirty="0"/>
          </a:p>
        </p:txBody>
      </p:sp>
      <p:sp>
        <p:nvSpPr>
          <p:cNvPr id="3" name="Объект 2"/>
          <p:cNvSpPr>
            <a:spLocks noGrp="1"/>
          </p:cNvSpPr>
          <p:nvPr>
            <p:ph idx="1"/>
          </p:nvPr>
        </p:nvSpPr>
        <p:spPr>
          <a:xfrm flipV="1">
            <a:off x="457200" y="3501007"/>
            <a:ext cx="8229600" cy="45719"/>
          </a:xfrm>
        </p:spPr>
        <p:txBody>
          <a:bodyPr>
            <a:normAutofit fontScale="25000" lnSpcReduction="20000"/>
          </a:bodyPr>
          <a:lstStyle/>
          <a:p>
            <a:pPr marL="0" indent="0">
              <a:buNone/>
            </a:pPr>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903"/>
          <a:stretch/>
        </p:blipFill>
        <p:spPr bwMode="auto">
          <a:xfrm>
            <a:off x="0" y="3539944"/>
            <a:ext cx="4572000" cy="328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901200" y="3501009"/>
            <a:ext cx="4356306" cy="332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2080" y="3212976"/>
            <a:ext cx="3710696" cy="369332"/>
          </a:xfrm>
          <a:prstGeom prst="rect">
            <a:avLst/>
          </a:prstGeom>
          <a:noFill/>
        </p:spPr>
        <p:txBody>
          <a:bodyPr wrap="none" rtlCol="0">
            <a:spAutoFit/>
          </a:bodyPr>
          <a:lstStyle/>
          <a:p>
            <a:r>
              <a:rPr lang="ru-RU" b="1" dirty="0" smtClean="0">
                <a:solidFill>
                  <a:srgbClr val="FF0000"/>
                </a:solidFill>
              </a:rPr>
              <a:t>Территория справа , задним ходом</a:t>
            </a:r>
            <a:endParaRPr lang="ru-RU" b="1" dirty="0">
              <a:solidFill>
                <a:srgbClr val="FF0000"/>
              </a:solidFill>
            </a:endParaRPr>
          </a:p>
        </p:txBody>
      </p:sp>
      <p:sp>
        <p:nvSpPr>
          <p:cNvPr id="5" name="TextBox 4"/>
          <p:cNvSpPr txBox="1"/>
          <p:nvPr/>
        </p:nvSpPr>
        <p:spPr>
          <a:xfrm>
            <a:off x="467544" y="3212976"/>
            <a:ext cx="3797193" cy="369332"/>
          </a:xfrm>
          <a:prstGeom prst="rect">
            <a:avLst/>
          </a:prstGeom>
          <a:noFill/>
        </p:spPr>
        <p:txBody>
          <a:bodyPr wrap="none" rtlCol="0">
            <a:spAutoFit/>
          </a:bodyPr>
          <a:lstStyle/>
          <a:p>
            <a:r>
              <a:rPr lang="ru-RU" b="1" dirty="0" smtClean="0">
                <a:solidFill>
                  <a:srgbClr val="FF0000"/>
                </a:solidFill>
              </a:rPr>
              <a:t>Территория слева, передним ходом</a:t>
            </a:r>
            <a:endParaRPr lang="ru-RU" b="1" dirty="0">
              <a:solidFill>
                <a:srgbClr val="FF0000"/>
              </a:solidFill>
            </a:endParaRPr>
          </a:p>
        </p:txBody>
      </p:sp>
    </p:spTree>
    <p:extLst>
      <p:ext uri="{BB962C8B-B14F-4D97-AF65-F5344CB8AC3E}">
        <p14:creationId xmlns:p14="http://schemas.microsoft.com/office/powerpoint/2010/main" val="1458277783"/>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48879"/>
            <a:ext cx="9144000" cy="5355312"/>
          </a:xfrm>
          <a:prstGeom prst="rect">
            <a:avLst/>
          </a:prstGeom>
          <a:noFill/>
        </p:spPr>
        <p:txBody>
          <a:bodyPr wrap="square" rtlCol="0">
            <a:spAutoFit/>
          </a:bodyPr>
          <a:lstStyle/>
          <a:p>
            <a:r>
              <a:rPr lang="ru-RU" dirty="0"/>
              <a:t>Каждый раз, когда водитель обнаруживает препятствие на дороге, дальнейшие события развиваются следующим образом:</a:t>
            </a:r>
          </a:p>
          <a:p>
            <a:r>
              <a:rPr lang="ru-RU" dirty="0"/>
              <a:t> </a:t>
            </a:r>
            <a:r>
              <a:rPr lang="ru-RU" b="1" dirty="0" smtClean="0"/>
              <a:t>– </a:t>
            </a:r>
            <a:r>
              <a:rPr lang="ru-RU" b="1" dirty="0"/>
              <a:t>глаза сообщают информацию в головной мозг;</a:t>
            </a:r>
            <a:endParaRPr lang="ru-RU" dirty="0"/>
          </a:p>
          <a:p>
            <a:r>
              <a:rPr lang="ru-RU" b="1" dirty="0"/>
              <a:t> </a:t>
            </a:r>
            <a:r>
              <a:rPr lang="ru-RU" b="1" dirty="0" smtClean="0"/>
              <a:t>– </a:t>
            </a:r>
            <a:r>
              <a:rPr lang="ru-RU" b="1" dirty="0"/>
              <a:t>головной мозг тут же сигналит спинному мозгу;</a:t>
            </a:r>
            <a:endParaRPr lang="ru-RU" dirty="0"/>
          </a:p>
          <a:p>
            <a:r>
              <a:rPr lang="ru-RU" dirty="0"/>
              <a:t> </a:t>
            </a:r>
            <a:r>
              <a:rPr lang="ru-RU" b="1" dirty="0" smtClean="0"/>
              <a:t>– </a:t>
            </a:r>
            <a:r>
              <a:rPr lang="ru-RU" b="1" dirty="0"/>
              <a:t>спинной мозг командует определённым группам мышц, и ваша правая нога переносится с педали газа на педаль тормоза.</a:t>
            </a:r>
            <a:endParaRPr lang="ru-RU" dirty="0"/>
          </a:p>
          <a:p>
            <a:r>
              <a:rPr lang="ru-RU" dirty="0"/>
              <a:t> </a:t>
            </a:r>
            <a:r>
              <a:rPr lang="ru-RU" dirty="0" smtClean="0"/>
              <a:t>Это </a:t>
            </a:r>
            <a:r>
              <a:rPr lang="ru-RU" dirty="0"/>
              <a:t>время (от момента, когда водитель обнаружил препятствие на дороге, до момента начала нажатия на педаль тормоза) принято называть </a:t>
            </a:r>
            <a:r>
              <a:rPr lang="ru-RU" b="1" i="1" dirty="0"/>
              <a:t>временем реакции водителя</a:t>
            </a:r>
            <a:r>
              <a:rPr lang="ru-RU" i="1" dirty="0"/>
              <a:t>.</a:t>
            </a:r>
            <a:endParaRPr lang="ru-RU" dirty="0"/>
          </a:p>
          <a:p>
            <a:r>
              <a:rPr lang="ru-RU" dirty="0"/>
              <a:t>Экспериментально установлено, что время реакции у разных людей разное и оно может изменяться в пределах от </a:t>
            </a:r>
            <a:r>
              <a:rPr lang="ru-RU" b="1" dirty="0"/>
              <a:t>0, 4 до 1, 6 </a:t>
            </a:r>
            <a:r>
              <a:rPr lang="ru-RU" dirty="0" smtClean="0"/>
              <a:t>секунды. </a:t>
            </a:r>
            <a:r>
              <a:rPr lang="ru-RU" dirty="0"/>
              <a:t> </a:t>
            </a:r>
            <a:r>
              <a:rPr lang="ru-RU" dirty="0" smtClean="0"/>
              <a:t>Тормозные </a:t>
            </a:r>
            <a:r>
              <a:rPr lang="ru-RU" dirty="0"/>
              <a:t>механизмы могут срабатывать с опозданием в 0,4 секунды после того, как водитель начинает давить на педаль тормоза</a:t>
            </a:r>
            <a:r>
              <a:rPr lang="ru-RU" dirty="0" smtClean="0"/>
              <a:t>. </a:t>
            </a:r>
            <a:r>
              <a:rPr lang="ru-RU" dirty="0"/>
              <a:t> </a:t>
            </a:r>
          </a:p>
          <a:p>
            <a:r>
              <a:rPr lang="ru-RU" dirty="0"/>
              <a:t>И только по истечении 2-х секунд начнётся собственно торможение</a:t>
            </a:r>
            <a:r>
              <a:rPr lang="ru-RU" dirty="0" smtClean="0"/>
              <a:t>!</a:t>
            </a:r>
            <a:endParaRPr lang="ru-RU" dirty="0"/>
          </a:p>
          <a:p>
            <a:r>
              <a:rPr lang="ru-RU" dirty="0"/>
              <a:t>Получается, что на сухом асфальте </a:t>
            </a:r>
            <a:r>
              <a:rPr lang="ru-RU" b="1" dirty="0">
                <a:solidFill>
                  <a:srgbClr val="FF0000"/>
                </a:solidFill>
              </a:rPr>
              <a:t>безопасной дистанцией может считаться расстояние, которое проезжает автомобиль за 2 секунды</a:t>
            </a:r>
            <a:r>
              <a:rPr lang="ru-RU" b="1" dirty="0"/>
              <a:t>.</a:t>
            </a:r>
            <a:endParaRPr lang="ru-RU" dirty="0"/>
          </a:p>
          <a:p>
            <a:r>
              <a:rPr lang="ru-RU" b="1" dirty="0"/>
              <a:t>При скорости 60 км/ч – это чуть более 33 метров, а при скорости 90 км/ч – ровно 50 метров.</a:t>
            </a:r>
            <a:endParaRPr lang="ru-RU" dirty="0"/>
          </a:p>
          <a:p>
            <a:endParaRPr lang="ru-RU" dirty="0"/>
          </a:p>
          <a:p>
            <a:r>
              <a:rPr lang="ru-RU" dirty="0"/>
              <a:t> </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24340"/>
            <a:ext cx="6182285" cy="232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49627" y="24339"/>
            <a:ext cx="2886869" cy="923330"/>
          </a:xfrm>
          <a:prstGeom prst="rect">
            <a:avLst/>
          </a:prstGeom>
          <a:noFill/>
        </p:spPr>
        <p:txBody>
          <a:bodyPr wrap="square" rtlCol="0">
            <a:spAutoFit/>
          </a:bodyPr>
          <a:lstStyle/>
          <a:p>
            <a:r>
              <a:rPr lang="ru-RU" b="1" dirty="0"/>
              <a:t>Как держать безопасную дистанцию и безопасный боковой интервал.</a:t>
            </a:r>
            <a:endParaRPr lang="ru-RU" dirty="0"/>
          </a:p>
        </p:txBody>
      </p:sp>
    </p:spTree>
    <p:extLst>
      <p:ext uri="{BB962C8B-B14F-4D97-AF65-F5344CB8AC3E}">
        <p14:creationId xmlns:p14="http://schemas.microsoft.com/office/powerpoint/2010/main" val="1256344955"/>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44624"/>
            <a:ext cx="9072500" cy="1656184"/>
          </a:xfrm>
          <a:solidFill>
            <a:schemeClr val="accent1">
              <a:lumMod val="20000"/>
              <a:lumOff val="80000"/>
            </a:schemeClr>
          </a:solidFill>
        </p:spPr>
        <p:txBody>
          <a:bodyPr>
            <a:noAutofit/>
          </a:bodyPr>
          <a:lstStyle/>
          <a:p>
            <a:pPr algn="l"/>
            <a:r>
              <a:rPr lang="ru-RU" sz="2000" b="1" dirty="0" smtClean="0"/>
              <a:t>                                  Остановка </a:t>
            </a:r>
            <a:r>
              <a:rPr lang="ru-RU" sz="2000" b="1" dirty="0"/>
              <a:t>и стоянка на уклонах</a:t>
            </a:r>
            <a:r>
              <a:rPr lang="ru-RU" sz="2000" b="1" dirty="0" smtClean="0"/>
              <a:t>.</a:t>
            </a:r>
            <a:br>
              <a:rPr lang="ru-RU" sz="2000" b="1" dirty="0" smtClean="0"/>
            </a:br>
            <a:r>
              <a:rPr lang="ru-RU" sz="2000" dirty="0"/>
              <a:t> статистика знает немало случаев, когда транспортные средства, припаркованные на уклонах, вдруг начинали катиться вниз, калеча технику и людей. Поэтому </a:t>
            </a:r>
            <a:r>
              <a:rPr lang="ru-RU" sz="2000" dirty="0" smtClean="0"/>
              <a:t> </a:t>
            </a:r>
            <a:r>
              <a:rPr lang="ru-RU" sz="2000" b="1" dirty="0" smtClean="0"/>
              <a:t>Необходимо </a:t>
            </a:r>
            <a:r>
              <a:rPr lang="ru-RU" sz="2000" b="1" dirty="0"/>
              <a:t>правильно вывернуть направляющие колеса автомобиля!</a:t>
            </a:r>
            <a:r>
              <a:rPr lang="ru-RU" sz="2000" dirty="0"/>
              <a:t/>
            </a:r>
            <a:br>
              <a:rPr lang="ru-RU" sz="2000" dirty="0"/>
            </a:br>
            <a:endParaRPr lang="ru-RU" sz="2000" b="1" dirty="0"/>
          </a:p>
        </p:txBody>
      </p:sp>
      <p:sp>
        <p:nvSpPr>
          <p:cNvPr id="3" name="Объект 2"/>
          <p:cNvSpPr>
            <a:spLocks noGrp="1"/>
          </p:cNvSpPr>
          <p:nvPr>
            <p:ph idx="1"/>
          </p:nvPr>
        </p:nvSpPr>
        <p:spPr>
          <a:xfrm>
            <a:off x="457200" y="2680320"/>
            <a:ext cx="8229600" cy="3445843"/>
          </a:xfrm>
        </p:spPr>
        <p:txBody>
          <a:bodyPr/>
          <a:lstStyle/>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6" y="1700808"/>
            <a:ext cx="9072500" cy="36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756" y="5415463"/>
            <a:ext cx="8892988" cy="1323439"/>
          </a:xfrm>
          <a:prstGeom prst="rect">
            <a:avLst/>
          </a:prstGeom>
          <a:noFill/>
        </p:spPr>
        <p:txBody>
          <a:bodyPr wrap="square" rtlCol="0">
            <a:spAutoFit/>
          </a:bodyPr>
          <a:lstStyle/>
          <a:p>
            <a:r>
              <a:rPr lang="ru-RU" sz="2000" b="1" dirty="0"/>
              <a:t>Автомобиль</a:t>
            </a:r>
            <a:r>
              <a:rPr lang="ru-RU" sz="2000" dirty="0"/>
              <a:t> </a:t>
            </a:r>
            <a:r>
              <a:rPr lang="ru-RU" sz="2000" b="1" dirty="0"/>
              <a:t>А</a:t>
            </a:r>
            <a:r>
              <a:rPr lang="ru-RU" sz="2000" dirty="0"/>
              <a:t> </a:t>
            </a:r>
            <a:r>
              <a:rPr lang="ru-RU" sz="2000" dirty="0" smtClean="0"/>
              <a:t>стоит на спуске и передними </a:t>
            </a:r>
            <a:r>
              <a:rPr lang="ru-RU" sz="2000" dirty="0"/>
              <a:t>колёсами упирается в бордюр тротуара и </a:t>
            </a:r>
            <a:r>
              <a:rPr lang="ru-RU" sz="2000" dirty="0" smtClean="0"/>
              <a:t>он никуда </a:t>
            </a:r>
            <a:r>
              <a:rPr lang="ru-RU" sz="2000" dirty="0"/>
              <a:t>не поедет в отсутствии водителя</a:t>
            </a:r>
            <a:r>
              <a:rPr lang="ru-RU" sz="2000" dirty="0" smtClean="0"/>
              <a:t>.</a:t>
            </a:r>
          </a:p>
          <a:p>
            <a:r>
              <a:rPr lang="ru-RU" sz="2000" b="1" dirty="0" smtClean="0"/>
              <a:t>Автомобиль</a:t>
            </a:r>
            <a:r>
              <a:rPr lang="ru-RU" sz="2000" b="1" dirty="0"/>
              <a:t> В </a:t>
            </a:r>
            <a:r>
              <a:rPr lang="ru-RU" sz="2000" b="1" dirty="0" smtClean="0"/>
              <a:t> </a:t>
            </a:r>
            <a:r>
              <a:rPr lang="ru-RU" sz="2000" b="1" dirty="0"/>
              <a:t> </a:t>
            </a:r>
            <a:r>
              <a:rPr lang="ru-RU" sz="2000" dirty="0" smtClean="0"/>
              <a:t>стоит</a:t>
            </a:r>
            <a:r>
              <a:rPr lang="ru-RU" sz="2000" dirty="0"/>
              <a:t> на </a:t>
            </a:r>
            <a:r>
              <a:rPr lang="ru-RU" sz="2000" dirty="0" smtClean="0"/>
              <a:t>подъёме</a:t>
            </a:r>
            <a:r>
              <a:rPr lang="ru-RU" sz="2000" dirty="0"/>
              <a:t> </a:t>
            </a:r>
            <a:r>
              <a:rPr lang="ru-RU" sz="2000" dirty="0" smtClean="0"/>
              <a:t>и правым передним колесом  </a:t>
            </a:r>
            <a:r>
              <a:rPr lang="ru-RU" sz="2000" dirty="0"/>
              <a:t>упирается в бордюр тротуара и он никуда не поедет в отсутствии водителя.</a:t>
            </a:r>
            <a:endParaRPr lang="ru-RU" sz="2000" b="1" dirty="0" smtClean="0"/>
          </a:p>
        </p:txBody>
      </p:sp>
    </p:spTree>
    <p:extLst>
      <p:ext uri="{BB962C8B-B14F-4D97-AF65-F5344CB8AC3E}">
        <p14:creationId xmlns:p14="http://schemas.microsoft.com/office/powerpoint/2010/main" val="1469994763"/>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0276"/>
            <a:ext cx="9144001" cy="970452"/>
          </a:xfrm>
          <a:solidFill>
            <a:schemeClr val="accent3">
              <a:lumMod val="20000"/>
              <a:lumOff val="80000"/>
            </a:schemeClr>
          </a:solidFill>
        </p:spPr>
        <p:txBody>
          <a:bodyPr>
            <a:normAutofit fontScale="90000"/>
          </a:bodyPr>
          <a:lstStyle/>
          <a:p>
            <a:pPr algn="l"/>
            <a:r>
              <a:rPr lang="ru-RU" sz="3100" b="1" dirty="0"/>
              <a:t>Остановка и стоянка на </a:t>
            </a:r>
            <a:r>
              <a:rPr lang="ru-RU" sz="3100" b="1" dirty="0" smtClean="0"/>
              <a:t>уклонах, без бордюра </a:t>
            </a:r>
            <a:r>
              <a:rPr lang="ru-RU" b="1" dirty="0" smtClean="0"/>
              <a:t/>
            </a:r>
            <a:br>
              <a:rPr lang="ru-RU" b="1" dirty="0" smtClean="0"/>
            </a:br>
            <a:endParaRPr lang="ru-RU" dirty="0"/>
          </a:p>
        </p:txBody>
      </p:sp>
      <p:sp>
        <p:nvSpPr>
          <p:cNvPr id="3" name="Объект 2"/>
          <p:cNvSpPr>
            <a:spLocks noGrp="1"/>
          </p:cNvSpPr>
          <p:nvPr>
            <p:ph idx="1"/>
          </p:nvPr>
        </p:nvSpPr>
        <p:spPr>
          <a:xfrm>
            <a:off x="457200" y="2420888"/>
            <a:ext cx="8229600" cy="3705275"/>
          </a:xfrm>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9144000"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4865792"/>
            <a:ext cx="8784976" cy="1938992"/>
          </a:xfrm>
          <a:prstGeom prst="rect">
            <a:avLst/>
          </a:prstGeom>
          <a:noFill/>
        </p:spPr>
        <p:txBody>
          <a:bodyPr wrap="square" rtlCol="0">
            <a:spAutoFit/>
          </a:bodyPr>
          <a:lstStyle/>
          <a:p>
            <a:r>
              <a:rPr lang="ru-RU" sz="2400" dirty="0"/>
              <a:t>У этой дороги нет тротуара, а, значит, нет и бордюра.  Есть только обочина, которая всегда расположена на одном уровне с проезжей частью.</a:t>
            </a:r>
          </a:p>
          <a:p>
            <a:r>
              <a:rPr lang="ru-RU" sz="2400" dirty="0"/>
              <a:t> </a:t>
            </a:r>
            <a:r>
              <a:rPr lang="ru-RU" sz="2400" dirty="0" smtClean="0"/>
              <a:t>Автомобили</a:t>
            </a:r>
            <a:r>
              <a:rPr lang="ru-RU" sz="2400" dirty="0"/>
              <a:t> </a:t>
            </a:r>
            <a:r>
              <a:rPr lang="ru-RU" sz="2400" b="1" dirty="0"/>
              <a:t>А</a:t>
            </a:r>
            <a:r>
              <a:rPr lang="ru-RU" sz="2400" dirty="0"/>
              <a:t> и </a:t>
            </a:r>
            <a:r>
              <a:rPr lang="ru-RU" sz="2400" b="1" dirty="0"/>
              <a:t>Г</a:t>
            </a:r>
            <a:r>
              <a:rPr lang="ru-RU" sz="2400" dirty="0"/>
              <a:t>, если уж поедут без хозяина, то поедут за пределы дороги. И это гораздо лучше, чем на проезжую часть.</a:t>
            </a:r>
          </a:p>
        </p:txBody>
      </p:sp>
    </p:spTree>
    <p:extLst>
      <p:ext uri="{BB962C8B-B14F-4D97-AF65-F5344CB8AC3E}">
        <p14:creationId xmlns:p14="http://schemas.microsoft.com/office/powerpoint/2010/main" val="3665183663"/>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lstStyle/>
          <a:p>
            <a:r>
              <a:rPr lang="ru-RU" b="1" i="1" dirty="0"/>
              <a:t>Занос автомобиля.</a:t>
            </a:r>
          </a:p>
        </p:txBody>
      </p:sp>
      <p:sp>
        <p:nvSpPr>
          <p:cNvPr id="3" name="Объект 2"/>
          <p:cNvSpPr>
            <a:spLocks noGrp="1"/>
          </p:cNvSpPr>
          <p:nvPr>
            <p:ph idx="1"/>
          </p:nvPr>
        </p:nvSpPr>
        <p:spPr>
          <a:xfrm>
            <a:off x="0" y="2286000"/>
            <a:ext cx="9144000" cy="4311352"/>
          </a:xfrm>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 y="2286000"/>
            <a:ext cx="8981983" cy="431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605575"/>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a:solidFill>
            <a:schemeClr val="accent6">
              <a:lumMod val="20000"/>
              <a:lumOff val="80000"/>
            </a:schemeClr>
          </a:solidFill>
        </p:spPr>
        <p:txBody>
          <a:bodyPr>
            <a:normAutofit/>
          </a:bodyPr>
          <a:lstStyle/>
          <a:p>
            <a:r>
              <a:rPr lang="ru-RU" sz="4000" b="1" dirty="0"/>
              <a:t>занос автомобиля – это занос именно задней оси. Задние колеса стремятся сблизиться с передними.</a:t>
            </a:r>
          </a:p>
        </p:txBody>
      </p:sp>
      <p:sp>
        <p:nvSpPr>
          <p:cNvPr id="3" name="Объект 2"/>
          <p:cNvSpPr>
            <a:spLocks noGrp="1"/>
          </p:cNvSpPr>
          <p:nvPr>
            <p:ph idx="1"/>
          </p:nvPr>
        </p:nvSpPr>
        <p:spPr>
          <a:xfrm>
            <a:off x="457200" y="2852936"/>
            <a:ext cx="8229600" cy="3273227"/>
          </a:xfrm>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9" y="2492896"/>
            <a:ext cx="9093967"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21917"/>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 y="70720"/>
            <a:ext cx="6415478" cy="256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28675" y="70720"/>
            <a:ext cx="2376264" cy="1815882"/>
          </a:xfrm>
          <a:prstGeom prst="rect">
            <a:avLst/>
          </a:prstGeom>
          <a:noFill/>
        </p:spPr>
        <p:txBody>
          <a:bodyPr wrap="square" rtlCol="0">
            <a:spAutoFit/>
          </a:bodyPr>
          <a:lstStyle/>
          <a:p>
            <a:r>
              <a:rPr lang="ru-RU" sz="2800" b="1" dirty="0">
                <a:solidFill>
                  <a:srgbClr val="FF0000"/>
                </a:solidFill>
              </a:rPr>
              <a:t>Занос автомобиля при резком торможении.</a:t>
            </a:r>
            <a:endParaRPr lang="ru-RU" sz="2800" dirty="0">
              <a:solidFill>
                <a:srgbClr val="FF0000"/>
              </a:solidFill>
            </a:endParaRPr>
          </a:p>
        </p:txBody>
      </p:sp>
      <p:sp>
        <p:nvSpPr>
          <p:cNvPr id="3" name="TextBox 2"/>
          <p:cNvSpPr txBox="1"/>
          <p:nvPr/>
        </p:nvSpPr>
        <p:spPr>
          <a:xfrm>
            <a:off x="179512" y="2276872"/>
            <a:ext cx="8856984" cy="2308324"/>
          </a:xfrm>
          <a:prstGeom prst="rect">
            <a:avLst/>
          </a:prstGeom>
          <a:noFill/>
        </p:spPr>
        <p:txBody>
          <a:bodyPr wrap="square" rtlCol="0">
            <a:spAutoFit/>
          </a:bodyPr>
          <a:lstStyle/>
          <a:p>
            <a:r>
              <a:rPr lang="ru-RU" dirty="0"/>
              <a:t>при торможении задние колёса слабо прижаты к дороге и потому склонны к блокировке. Достаточно резко нажать на педаль тормоза, и вот они уже не катятся, а скользят, потеряв сцепление с дорожным покрытием. В этом случае практически всё торможение осуществляется только передними колёсами.</a:t>
            </a:r>
          </a:p>
          <a:p>
            <a:r>
              <a:rPr lang="ru-RU" dirty="0"/>
              <a:t>А теперь представим, что левое переднее колесо тормозит эффективнее правого. Этому может быть множество причин – например, различное давление в шинах, или слева асфальт сухой, а справа влажный</a:t>
            </a:r>
            <a:r>
              <a:rPr lang="ru-RU" dirty="0" smtClean="0"/>
              <a:t>. В </a:t>
            </a:r>
            <a:r>
              <a:rPr lang="ru-RU" dirty="0"/>
              <a:t>этом случае при торможении сразу же возникает момент сил, стремящихся </a:t>
            </a:r>
            <a:r>
              <a:rPr lang="ru-RU" dirty="0" smtClean="0"/>
              <a:t>развернуть </a:t>
            </a:r>
            <a:r>
              <a:rPr lang="ru-RU" dirty="0"/>
              <a:t>автомобиль</a:t>
            </a:r>
            <a:r>
              <a:rPr lang="ru-RU" dirty="0" smtClean="0"/>
              <a:t>.</a:t>
            </a:r>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425" y="4509120"/>
            <a:ext cx="4762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116515"/>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27" y="44623"/>
            <a:ext cx="8784976" cy="1292662"/>
          </a:xfrm>
          <a:prstGeom prst="rect">
            <a:avLst/>
          </a:prstGeom>
          <a:noFill/>
        </p:spPr>
        <p:txBody>
          <a:bodyPr wrap="square" rtlCol="0">
            <a:spAutoFit/>
          </a:bodyPr>
          <a:lstStyle/>
          <a:p>
            <a:r>
              <a:rPr lang="ru-RU" sz="2400" b="1" dirty="0">
                <a:solidFill>
                  <a:srgbClr val="FF0000"/>
                </a:solidFill>
              </a:rPr>
              <a:t>занос</a:t>
            </a:r>
            <a:r>
              <a:rPr lang="ru-RU" b="1" dirty="0"/>
              <a:t> можно получить не только при торможении, но и </a:t>
            </a:r>
            <a:r>
              <a:rPr lang="ru-RU" sz="2400" b="1" dirty="0">
                <a:solidFill>
                  <a:srgbClr val="FF0000"/>
                </a:solidFill>
              </a:rPr>
              <a:t>при ускорении</a:t>
            </a:r>
            <a:r>
              <a:rPr lang="ru-RU" b="1" dirty="0" smtClean="0"/>
              <a:t>.</a:t>
            </a:r>
            <a:endParaRPr lang="ru-RU" dirty="0"/>
          </a:p>
          <a:p>
            <a:r>
              <a:rPr lang="ru-RU" b="1" dirty="0"/>
              <a:t>Достаточно резко нажать на педаль газа (особенно на скользком покрытии) и ведущие колёса начнут вращаться с пробуксовкой. А любое проскальзывание колёс – это потеря сцепления с дорогой.</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44952"/>
            <a:ext cx="5750231" cy="276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2160" y="1412776"/>
            <a:ext cx="2808312" cy="923330"/>
          </a:xfrm>
          <a:prstGeom prst="rect">
            <a:avLst/>
          </a:prstGeom>
          <a:noFill/>
        </p:spPr>
        <p:txBody>
          <a:bodyPr wrap="square" rtlCol="0">
            <a:spAutoFit/>
          </a:bodyPr>
          <a:lstStyle/>
          <a:p>
            <a:r>
              <a:rPr lang="ru-RU" b="1" dirty="0"/>
              <a:t>Если ведущие колёса задние, занесёт заднюю ось.</a:t>
            </a:r>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367" y="4005063"/>
            <a:ext cx="570063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2486" y="5367198"/>
            <a:ext cx="2977738" cy="923330"/>
          </a:xfrm>
          <a:prstGeom prst="rect">
            <a:avLst/>
          </a:prstGeom>
          <a:noFill/>
        </p:spPr>
        <p:txBody>
          <a:bodyPr wrap="none" rtlCol="0">
            <a:spAutoFit/>
          </a:bodyPr>
          <a:lstStyle/>
          <a:p>
            <a:r>
              <a:rPr lang="ru-RU" b="1" dirty="0"/>
              <a:t>Если ведущие колёса </a:t>
            </a:r>
            <a:endParaRPr lang="ru-RU" b="1" dirty="0" smtClean="0"/>
          </a:p>
          <a:p>
            <a:r>
              <a:rPr lang="ru-RU" b="1" dirty="0" smtClean="0"/>
              <a:t>передние</a:t>
            </a:r>
            <a:r>
              <a:rPr lang="ru-RU" b="1" dirty="0"/>
              <a:t>, снесёт в сторону </a:t>
            </a:r>
            <a:endParaRPr lang="ru-RU" b="1" dirty="0" smtClean="0"/>
          </a:p>
          <a:p>
            <a:r>
              <a:rPr lang="ru-RU" b="1" dirty="0" smtClean="0"/>
              <a:t>передок</a:t>
            </a:r>
            <a:r>
              <a:rPr lang="ru-RU" b="1" dirty="0"/>
              <a:t>.</a:t>
            </a:r>
            <a:endParaRPr lang="ru-RU" dirty="0"/>
          </a:p>
        </p:txBody>
      </p:sp>
    </p:spTree>
    <p:extLst>
      <p:ext uri="{BB962C8B-B14F-4D97-AF65-F5344CB8AC3E}">
        <p14:creationId xmlns:p14="http://schemas.microsoft.com/office/powerpoint/2010/main" val="2607757046"/>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 y="0"/>
            <a:ext cx="6128778"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8184" y="116632"/>
            <a:ext cx="2808312" cy="2246769"/>
          </a:xfrm>
          <a:prstGeom prst="rect">
            <a:avLst/>
          </a:prstGeom>
          <a:noFill/>
        </p:spPr>
        <p:txBody>
          <a:bodyPr wrap="square" rtlCol="0">
            <a:spAutoFit/>
          </a:bodyPr>
          <a:lstStyle/>
          <a:p>
            <a:r>
              <a:rPr lang="ru-RU" sz="2800" b="1" dirty="0">
                <a:solidFill>
                  <a:srgbClr val="FF0000"/>
                </a:solidFill>
              </a:rPr>
              <a:t>Занос автомобиля при резком повороте рулевого колеса.</a:t>
            </a:r>
            <a:endParaRPr lang="ru-RU" sz="2800" dirty="0">
              <a:solidFill>
                <a:srgbClr val="FF0000"/>
              </a:solidFill>
            </a:endParaRPr>
          </a:p>
        </p:txBody>
      </p:sp>
      <p:sp>
        <p:nvSpPr>
          <p:cNvPr id="3" name="TextBox 2"/>
          <p:cNvSpPr txBox="1"/>
          <p:nvPr/>
        </p:nvSpPr>
        <p:spPr>
          <a:xfrm>
            <a:off x="-1353" y="2492896"/>
            <a:ext cx="8928992" cy="2308324"/>
          </a:xfrm>
          <a:prstGeom prst="rect">
            <a:avLst/>
          </a:prstGeom>
          <a:noFill/>
        </p:spPr>
        <p:txBody>
          <a:bodyPr wrap="square" rtlCol="0">
            <a:spAutoFit/>
          </a:bodyPr>
          <a:lstStyle/>
          <a:p>
            <a:r>
              <a:rPr lang="ru-RU" dirty="0"/>
              <a:t>резкий поворот направляющих колёс это тоже своеобразное торможение. В прямом направлении скорость автомобиля падает, и машина заметно приседает на передние </a:t>
            </a:r>
            <a:r>
              <a:rPr lang="ru-RU" dirty="0" smtClean="0"/>
              <a:t>колёса. А </a:t>
            </a:r>
            <a:r>
              <a:rPr lang="ru-RU" dirty="0"/>
              <a:t>раз есть торможение, сразу же появляется сила инерции, при этом корпус автомобиля уже развёрнут – идеальные условия для </a:t>
            </a:r>
            <a:r>
              <a:rPr lang="ru-RU" dirty="0" smtClean="0"/>
              <a:t>заноса! Летом </a:t>
            </a:r>
            <a:r>
              <a:rPr lang="ru-RU" dirty="0"/>
              <a:t>на сухом асфальте ничего страшного не случится, просто машину качнёт туда-сюда при объезде препятствия</a:t>
            </a:r>
            <a:r>
              <a:rPr lang="ru-RU" dirty="0" smtClean="0"/>
              <a:t>. </a:t>
            </a:r>
            <a:r>
              <a:rPr lang="ru-RU" dirty="0"/>
              <a:t>Но зимой на скользкой дороге занос гарантирован. Более того – в следующее мгновение скользить будут все четыре колеса</a:t>
            </a:r>
            <a:r>
              <a:rPr lang="ru-RU" dirty="0" smtClean="0"/>
              <a:t>.</a:t>
            </a:r>
            <a:endParaRPr lang="ru-RU" dirty="0"/>
          </a:p>
          <a:p>
            <a:r>
              <a:rPr lang="ru-RU" dirty="0"/>
              <a:t>Да и летом, если скорость под сотню, события будут развиваться точно так же</a:t>
            </a:r>
            <a:r>
              <a:rPr lang="ru-RU" dirty="0" smtClean="0"/>
              <a:t>.</a:t>
            </a:r>
            <a:endParaRPr lang="ru-R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784169"/>
            <a:ext cx="4320480" cy="20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341643"/>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06289"/>
            <a:ext cx="8301608" cy="1329407"/>
          </a:xfrm>
        </p:spPr>
        <p:txBody>
          <a:bodyPr>
            <a:noAutofit/>
          </a:bodyPr>
          <a:lstStyle/>
          <a:p>
            <a:pPr algn="l"/>
            <a:r>
              <a:rPr lang="ru-RU" sz="2800" b="1" dirty="0"/>
              <a:t>Для прекращения заноса, вызванного торможением, водитель в первую очередь </a:t>
            </a:r>
            <a:r>
              <a:rPr lang="ru-RU" sz="2800" b="1" dirty="0" smtClean="0"/>
              <a:t>должен- </a:t>
            </a:r>
            <a:r>
              <a:rPr lang="ru-RU" sz="2800" b="1" dirty="0" smtClean="0">
                <a:solidFill>
                  <a:srgbClr val="FF0000"/>
                </a:solidFill>
              </a:rPr>
              <a:t>прекратить </a:t>
            </a:r>
            <a:r>
              <a:rPr lang="ru-RU" sz="2800" b="1" dirty="0">
                <a:solidFill>
                  <a:srgbClr val="FF0000"/>
                </a:solidFill>
              </a:rPr>
              <a:t>начатое торможение.</a:t>
            </a:r>
          </a:p>
        </p:txBody>
      </p:sp>
      <p:sp>
        <p:nvSpPr>
          <p:cNvPr id="3" name="Объект 2"/>
          <p:cNvSpPr>
            <a:spLocks noGrp="1"/>
          </p:cNvSpPr>
          <p:nvPr>
            <p:ph idx="1"/>
          </p:nvPr>
        </p:nvSpPr>
        <p:spPr>
          <a:xfrm>
            <a:off x="179512" y="1716832"/>
            <a:ext cx="8856984" cy="5141168"/>
          </a:xfrm>
        </p:spPr>
        <p:txBody>
          <a:bodyPr>
            <a:normAutofit/>
          </a:bodyPr>
          <a:lstStyle/>
          <a:p>
            <a:pPr marL="0" indent="0">
              <a:buNone/>
            </a:pPr>
            <a:r>
              <a:rPr lang="ru-RU" b="1" dirty="0"/>
              <a:t>при возникновении заноса, вызванного резким ускорением </a:t>
            </a:r>
            <a:r>
              <a:rPr lang="ru-RU" b="1" dirty="0" smtClean="0"/>
              <a:t>движения</a:t>
            </a:r>
            <a:r>
              <a:rPr lang="ru-RU" b="1" dirty="0"/>
              <a:t> </a:t>
            </a:r>
            <a:r>
              <a:rPr lang="ru-RU" b="1" dirty="0" smtClean="0"/>
              <a:t>-</a:t>
            </a:r>
            <a:r>
              <a:rPr lang="ru-RU" b="1" dirty="0" smtClean="0">
                <a:solidFill>
                  <a:srgbClr val="FF0000"/>
                </a:solidFill>
              </a:rPr>
              <a:t>уменьшить </a:t>
            </a:r>
            <a:r>
              <a:rPr lang="ru-RU" b="1" dirty="0">
                <a:solidFill>
                  <a:srgbClr val="FF0000"/>
                </a:solidFill>
              </a:rPr>
              <a:t>нажатие на педаль</a:t>
            </a:r>
            <a:r>
              <a:rPr lang="ru-RU" b="1" dirty="0" smtClean="0">
                <a:solidFill>
                  <a:srgbClr val="FF0000"/>
                </a:solidFill>
              </a:rPr>
              <a:t>.</a:t>
            </a:r>
          </a:p>
          <a:p>
            <a:pPr marL="0" indent="0">
              <a:buNone/>
            </a:pPr>
            <a:r>
              <a:rPr lang="ru-RU" b="1" dirty="0"/>
              <a:t>для предотвращения опасных последствий заноса автомобиля при резком повороте рулевого колеса на скользкой </a:t>
            </a:r>
            <a:r>
              <a:rPr lang="ru-RU" b="1" dirty="0" smtClean="0"/>
              <a:t>дороге - </a:t>
            </a:r>
            <a:r>
              <a:rPr lang="ru-RU" b="1" dirty="0" smtClean="0">
                <a:solidFill>
                  <a:srgbClr val="FF0000"/>
                </a:solidFill>
              </a:rPr>
              <a:t>быстро</a:t>
            </a:r>
            <a:r>
              <a:rPr lang="ru-RU" b="1" dirty="0">
                <a:solidFill>
                  <a:srgbClr val="FF0000"/>
                </a:solidFill>
              </a:rPr>
              <a:t>, но плавно повернуть рулевое колесо в сторону заноса, затем опережающим воздействием на рулевое колесо выровнять траекторию движения автомобиля.</a:t>
            </a:r>
          </a:p>
        </p:txBody>
      </p:sp>
      <p:sp>
        <p:nvSpPr>
          <p:cNvPr id="4" name="TextBox 3"/>
          <p:cNvSpPr txBox="1"/>
          <p:nvPr/>
        </p:nvSpPr>
        <p:spPr>
          <a:xfrm>
            <a:off x="395536" y="44624"/>
            <a:ext cx="8568952" cy="461665"/>
          </a:xfrm>
          <a:prstGeom prst="rect">
            <a:avLst/>
          </a:prstGeom>
          <a:noFill/>
        </p:spPr>
        <p:txBody>
          <a:bodyPr wrap="square" rtlCol="0">
            <a:spAutoFit/>
          </a:bodyPr>
          <a:lstStyle/>
          <a:p>
            <a:r>
              <a:rPr lang="ru-RU" sz="2400" b="1" i="1" dirty="0">
                <a:solidFill>
                  <a:srgbClr val="FF0000"/>
                </a:solidFill>
              </a:rPr>
              <a:t>надо немедленно избавиться от причины, вызвавшей занос</a:t>
            </a:r>
            <a:endParaRPr lang="ru-RU" sz="2400" b="1" i="1" dirty="0">
              <a:solidFill>
                <a:srgbClr val="FF0000"/>
              </a:solidFill>
            </a:endParaRPr>
          </a:p>
        </p:txBody>
      </p:sp>
    </p:spTree>
    <p:extLst>
      <p:ext uri="{BB962C8B-B14F-4D97-AF65-F5344CB8AC3E}">
        <p14:creationId xmlns:p14="http://schemas.microsoft.com/office/powerpoint/2010/main" val="3868049692"/>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330" y="44624"/>
            <a:ext cx="8953166" cy="2448272"/>
          </a:xfrm>
          <a:solidFill>
            <a:srgbClr val="FFFF00"/>
          </a:solidFill>
        </p:spPr>
        <p:txBody>
          <a:bodyPr>
            <a:noAutofit/>
          </a:bodyPr>
          <a:lstStyle/>
          <a:p>
            <a:r>
              <a:rPr lang="ru-RU" sz="3200" b="1" dirty="0" smtClean="0"/>
              <a:t>Для выравнивая </a:t>
            </a:r>
            <a:r>
              <a:rPr lang="ru-RU" sz="3200" b="1" dirty="0"/>
              <a:t>автомобиль, водитель поворачивает рулевое колесо навстречу приближающимся задним колёсам. Это и принято называть «</a:t>
            </a:r>
            <a:r>
              <a:rPr lang="ru-RU" sz="3200" b="1" dirty="0">
                <a:solidFill>
                  <a:srgbClr val="FF0000"/>
                </a:solidFill>
              </a:rPr>
              <a:t>поворот рулевого колеса в сторону заноса</a:t>
            </a:r>
            <a:r>
              <a:rPr lang="ru-RU" sz="3200" b="1" dirty="0"/>
              <a:t>».</a:t>
            </a:r>
          </a:p>
        </p:txBody>
      </p:sp>
      <p:sp>
        <p:nvSpPr>
          <p:cNvPr id="3" name="Объект 2"/>
          <p:cNvSpPr>
            <a:spLocks noGrp="1"/>
          </p:cNvSpPr>
          <p:nvPr>
            <p:ph idx="1"/>
          </p:nvPr>
        </p:nvSpPr>
        <p:spPr>
          <a:xfrm>
            <a:off x="457200" y="2996952"/>
            <a:ext cx="8229600" cy="3129211"/>
          </a:xfrm>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0" y="2492896"/>
            <a:ext cx="9041331" cy="433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827635"/>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23764" cy="2469484"/>
          </a:xfrm>
          <a:solidFill>
            <a:schemeClr val="accent3">
              <a:lumMod val="20000"/>
              <a:lumOff val="80000"/>
            </a:schemeClr>
          </a:solidFill>
        </p:spPr>
        <p:txBody>
          <a:bodyPr>
            <a:normAutofit/>
          </a:bodyPr>
          <a:lstStyle/>
          <a:p>
            <a:pPr algn="l"/>
            <a:r>
              <a:rPr lang="ru-RU" sz="2400" b="1" dirty="0" smtClean="0"/>
              <a:t/>
            </a:r>
            <a:br>
              <a:rPr lang="ru-RU" sz="2400" b="1" dirty="0" smtClean="0"/>
            </a:br>
            <a:r>
              <a:rPr lang="ru-RU" sz="2400" b="1" dirty="0"/>
              <a:t/>
            </a:r>
            <a:br>
              <a:rPr lang="ru-RU" sz="2400" b="1" dirty="0"/>
            </a:br>
            <a:r>
              <a:rPr lang="ru-RU" sz="2400" b="1" dirty="0" smtClean="0"/>
              <a:t/>
            </a:r>
            <a:br>
              <a:rPr lang="ru-RU" sz="2400" b="1" dirty="0" smtClean="0"/>
            </a:br>
            <a:r>
              <a:rPr lang="ru-RU" sz="2400" b="1" dirty="0" smtClean="0"/>
              <a:t>Если </a:t>
            </a:r>
            <a:r>
              <a:rPr lang="ru-RU" sz="2400" b="1" dirty="0" smtClean="0"/>
              <a:t>на </a:t>
            </a:r>
            <a:r>
              <a:rPr lang="ru-RU" sz="2400" b="1" dirty="0"/>
              <a:t>повороте возник занос задней оси </a:t>
            </a:r>
            <a:r>
              <a:rPr lang="ru-RU" sz="2400" b="1" dirty="0" err="1"/>
              <a:t>заднеприводного</a:t>
            </a:r>
            <a:r>
              <a:rPr lang="ru-RU" sz="2400" b="1" dirty="0"/>
              <a:t> автомобиля- слегка </a:t>
            </a:r>
            <a:r>
              <a:rPr lang="ru-RU" sz="2400" b="1" dirty="0" smtClean="0"/>
              <a:t>уменьшаем </a:t>
            </a:r>
            <a:r>
              <a:rPr lang="ru-RU" sz="2400" b="1" dirty="0"/>
              <a:t>подачу топлива, одновременно поворачивая рулевое колесо в сторону заноса.</a:t>
            </a:r>
          </a:p>
        </p:txBody>
      </p:sp>
      <p:sp>
        <p:nvSpPr>
          <p:cNvPr id="3" name="Объект 2"/>
          <p:cNvSpPr>
            <a:spLocks noGrp="1"/>
          </p:cNvSpPr>
          <p:nvPr>
            <p:ph idx="1"/>
          </p:nvPr>
        </p:nvSpPr>
        <p:spPr>
          <a:xfrm>
            <a:off x="457200" y="2469485"/>
            <a:ext cx="8229600" cy="3656678"/>
          </a:xfrm>
        </p:spPr>
        <p:txBody>
          <a:bodyPr/>
          <a:lstStyle/>
          <a:p>
            <a:pPr marL="0" indent="0">
              <a:buNone/>
            </a:pP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9485"/>
            <a:ext cx="9123764" cy="437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44624"/>
            <a:ext cx="8784976" cy="1200329"/>
          </a:xfrm>
          <a:prstGeom prst="rect">
            <a:avLst/>
          </a:prstGeom>
          <a:noFill/>
        </p:spPr>
        <p:txBody>
          <a:bodyPr wrap="square" rtlCol="0">
            <a:spAutoFit/>
          </a:bodyPr>
          <a:lstStyle/>
          <a:p>
            <a:r>
              <a:rPr lang="ru-RU" dirty="0"/>
              <a:t>При прохождении любого поворота на автомобиль обязательно действует центробежная сила, приложенная к центру тяжести машины</a:t>
            </a:r>
            <a:r>
              <a:rPr lang="ru-RU" dirty="0" smtClean="0"/>
              <a:t>.</a:t>
            </a:r>
            <a:r>
              <a:rPr lang="ru-RU" dirty="0"/>
              <a:t> как правило</a:t>
            </a:r>
            <a:r>
              <a:rPr lang="ru-RU" dirty="0" smtClean="0"/>
              <a:t>,</a:t>
            </a:r>
          </a:p>
          <a:p>
            <a:r>
              <a:rPr lang="ru-RU" dirty="0" smtClean="0"/>
              <a:t> </a:t>
            </a:r>
            <a:r>
              <a:rPr lang="ru-RU" dirty="0"/>
              <a:t>центробежная сила сдвигает в сторону заднюю ось. Происходит </a:t>
            </a:r>
            <a:r>
              <a:rPr lang="ru-RU" b="1" dirty="0"/>
              <a:t>занос автомобиля при прохождении поворота.</a:t>
            </a:r>
            <a:endParaRPr lang="ru-RU" dirty="0"/>
          </a:p>
        </p:txBody>
      </p:sp>
    </p:spTree>
    <p:extLst>
      <p:ext uri="{BB962C8B-B14F-4D97-AF65-F5344CB8AC3E}">
        <p14:creationId xmlns:p14="http://schemas.microsoft.com/office/powerpoint/2010/main" val="3917838022"/>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 y="-12510"/>
            <a:ext cx="8961439" cy="336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3356990"/>
            <a:ext cx="9036496" cy="1754326"/>
          </a:xfrm>
          <a:prstGeom prst="rect">
            <a:avLst/>
          </a:prstGeom>
          <a:noFill/>
        </p:spPr>
        <p:txBody>
          <a:bodyPr wrap="square" rtlCol="0">
            <a:spAutoFit/>
          </a:bodyPr>
          <a:lstStyle/>
          <a:p>
            <a:r>
              <a:rPr lang="ru-RU" dirty="0"/>
              <a:t>Интервал (боковой интервал) – это расстояние между боками автомобилей. Важно соблюдать безопасный боковой интервал по отношению к соседям, едущим в попутном с Вами направлении справа и слева, но во сто крат важнее соблюдать его по отношению к встречным транспортным средствам</a:t>
            </a:r>
            <a:r>
              <a:rPr lang="ru-RU" dirty="0" smtClean="0"/>
              <a:t>. </a:t>
            </a:r>
            <a:r>
              <a:rPr lang="ru-RU" dirty="0"/>
              <a:t> </a:t>
            </a:r>
            <a:r>
              <a:rPr lang="ru-RU" dirty="0" smtClean="0"/>
              <a:t> Интервал надо увеличивать при возрастании скорости, при разъезде с длинномерными ТС, а также на неровных или скользких дорогах.</a:t>
            </a:r>
            <a:endParaRPr lang="ru-RU" dirty="0"/>
          </a:p>
        </p:txBody>
      </p:sp>
    </p:spTree>
    <p:extLst>
      <p:ext uri="{BB962C8B-B14F-4D97-AF65-F5344CB8AC3E}">
        <p14:creationId xmlns:p14="http://schemas.microsoft.com/office/powerpoint/2010/main" val="3737877635"/>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20888"/>
          </a:xfrm>
          <a:solidFill>
            <a:schemeClr val="accent3">
              <a:lumMod val="20000"/>
              <a:lumOff val="80000"/>
            </a:schemeClr>
          </a:solidFill>
        </p:spPr>
        <p:txBody>
          <a:bodyPr>
            <a:noAutofit/>
          </a:bodyPr>
          <a:lstStyle/>
          <a:p>
            <a:pPr algn="l"/>
            <a:r>
              <a:rPr lang="ru-RU" sz="2800" b="1" dirty="0" smtClean="0"/>
              <a:t>Если на </a:t>
            </a:r>
            <a:r>
              <a:rPr lang="ru-RU" sz="2800" b="1" dirty="0"/>
              <a:t>повороте возник занос задней оси </a:t>
            </a:r>
            <a:r>
              <a:rPr lang="ru-RU" sz="2800" b="1" dirty="0" err="1"/>
              <a:t>переднеприводного</a:t>
            </a:r>
            <a:r>
              <a:rPr lang="ru-RU" sz="2800" b="1" dirty="0"/>
              <a:t> </a:t>
            </a:r>
            <a:r>
              <a:rPr lang="ru-RU" sz="2800" b="1" dirty="0" smtClean="0"/>
              <a:t>автомобиля-слегка увеличить </a:t>
            </a:r>
            <a:r>
              <a:rPr lang="ru-RU" sz="2800" b="1" dirty="0"/>
              <a:t>подачу топлива, корректируя направление движения рулевым колесом</a:t>
            </a:r>
            <a:r>
              <a:rPr lang="ru-RU" sz="2800" b="1" dirty="0" smtClean="0"/>
              <a:t>. </a:t>
            </a:r>
            <a:r>
              <a:rPr lang="ru-RU" sz="2800" b="1" dirty="0"/>
              <a:t>Наращивать давление на педаль газа нужно </a:t>
            </a:r>
            <a:r>
              <a:rPr lang="ru-RU" sz="2800" b="1" i="1" dirty="0"/>
              <a:t>слегка, очень плавно</a:t>
            </a:r>
            <a:r>
              <a:rPr lang="ru-RU" sz="2800" b="1" dirty="0"/>
              <a:t> и очень осторожно, не допуская пробуксовки передних колёс. </a:t>
            </a:r>
            <a:endParaRPr lang="ru-RU" sz="2800" b="1" dirty="0"/>
          </a:p>
        </p:txBody>
      </p:sp>
      <p:sp>
        <p:nvSpPr>
          <p:cNvPr id="3" name="Объект 2"/>
          <p:cNvSpPr>
            <a:spLocks noGrp="1"/>
          </p:cNvSpPr>
          <p:nvPr>
            <p:ph idx="1"/>
          </p:nvPr>
        </p:nvSpPr>
        <p:spPr>
          <a:xfrm>
            <a:off x="457200" y="2475397"/>
            <a:ext cx="8229600" cy="3650766"/>
          </a:xfrm>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5397"/>
            <a:ext cx="9144000"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81364"/>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3789040"/>
            <a:ext cx="9144000" cy="3068960"/>
          </a:xfrm>
          <a:solidFill>
            <a:srgbClr val="FFFF00"/>
          </a:solidFill>
        </p:spPr>
        <p:txBody>
          <a:bodyPr>
            <a:normAutofit/>
          </a:bodyPr>
          <a:lstStyle/>
          <a:p>
            <a:pPr marL="0" indent="0">
              <a:buNone/>
            </a:pPr>
            <a:r>
              <a:rPr lang="ru-RU" sz="2000" b="1" dirty="0"/>
              <a:t>Что ещё нужно знать о центробежной силе</a:t>
            </a:r>
            <a:r>
              <a:rPr lang="ru-RU" sz="2000" b="1" dirty="0" smtClean="0"/>
              <a:t>.</a:t>
            </a:r>
          </a:p>
          <a:p>
            <a:pPr marL="0" indent="0">
              <a:buNone/>
            </a:pPr>
            <a:r>
              <a:rPr lang="ru-RU" sz="2000" b="1" dirty="0" smtClean="0"/>
              <a:t>1</a:t>
            </a:r>
            <a:r>
              <a:rPr lang="ru-RU" sz="2000" b="1" dirty="0"/>
              <a:t>. В каком случае легковой автомобиль более устойчив против опрокидывания на повороте? </a:t>
            </a:r>
          </a:p>
          <a:p>
            <a:pPr marL="0" indent="0">
              <a:buNone/>
            </a:pPr>
            <a:r>
              <a:rPr lang="ru-RU" sz="2000" b="1" dirty="0"/>
              <a:t>2. Как изменяется величина </a:t>
            </a:r>
            <a:r>
              <a:rPr lang="ru-RU" sz="2000" b="1" dirty="0" smtClean="0"/>
              <a:t>центробежной </a:t>
            </a:r>
            <a:r>
              <a:rPr lang="ru-RU" sz="2000" b="1" dirty="0"/>
              <a:t>силы с увеличением скорости на повороте? </a:t>
            </a:r>
          </a:p>
          <a:p>
            <a:pPr marL="0" indent="0">
              <a:buNone/>
            </a:pPr>
            <a:r>
              <a:rPr lang="ru-RU" sz="2000" b="1" dirty="0"/>
              <a:t>3. Какие действия водителя приведут к уменьшению центробежной силы, возникающей на повороте?</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548228"/>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84168" cy="243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433666"/>
            <a:ext cx="9144000" cy="3970318"/>
          </a:xfrm>
          <a:prstGeom prst="rect">
            <a:avLst/>
          </a:prstGeom>
          <a:noFill/>
        </p:spPr>
        <p:txBody>
          <a:bodyPr wrap="square" rtlCol="0">
            <a:spAutoFit/>
          </a:bodyPr>
          <a:lstStyle/>
          <a:p>
            <a:r>
              <a:rPr lang="ru-RU" dirty="0"/>
              <a:t>ощутимее всего на величину центробежной силы влияет величина скорости. Если скорость увеличить в </a:t>
            </a:r>
            <a:r>
              <a:rPr lang="ru-RU" b="1" i="1" dirty="0"/>
              <a:t>два</a:t>
            </a:r>
            <a:r>
              <a:rPr lang="ru-RU" b="1" dirty="0"/>
              <a:t> </a:t>
            </a:r>
            <a:r>
              <a:rPr lang="ru-RU" dirty="0"/>
              <a:t>раза, центробежная сила увеличится в </a:t>
            </a:r>
            <a:r>
              <a:rPr lang="ru-RU" b="1" i="1" dirty="0"/>
              <a:t>четыре</a:t>
            </a:r>
            <a:r>
              <a:rPr lang="ru-RU" dirty="0"/>
              <a:t> раза. И наоборот, если скорость уменьшить в </a:t>
            </a:r>
            <a:r>
              <a:rPr lang="ru-RU" b="1" i="1" dirty="0"/>
              <a:t>три </a:t>
            </a:r>
            <a:r>
              <a:rPr lang="ru-RU" dirty="0"/>
              <a:t>раза, центробежная сила станет меньше </a:t>
            </a:r>
            <a:r>
              <a:rPr lang="ru-RU" b="1" i="1" dirty="0"/>
              <a:t>в девять раз</a:t>
            </a:r>
            <a:r>
              <a:rPr lang="ru-RU" b="1" i="1" dirty="0" smtClean="0"/>
              <a:t>!</a:t>
            </a:r>
            <a:endParaRPr lang="ru-RU" dirty="0"/>
          </a:p>
          <a:p>
            <a:r>
              <a:rPr lang="ru-RU" dirty="0" smtClean="0"/>
              <a:t> чем </a:t>
            </a:r>
            <a:r>
              <a:rPr lang="ru-RU" dirty="0"/>
              <a:t>больше радиус поворота (то есть, чем меньше кривизна поворота), тем меньше центробежная </a:t>
            </a:r>
            <a:r>
              <a:rPr lang="ru-RU" dirty="0" err="1" smtClean="0"/>
              <a:t>сила.Поэтому</a:t>
            </a:r>
            <a:r>
              <a:rPr lang="ru-RU" dirty="0" smtClean="0"/>
              <a:t> – </a:t>
            </a:r>
            <a:r>
              <a:rPr lang="ru-RU" dirty="0"/>
              <a:t>перед входом в поворот снижаем скорость, а, проходя поворот, стараемся по максимуму «спрямить кривую», то есть по возможности стараемся увеличить радиус поворота. Такие действия подсказывает нам вестибулярный аппарат, заложенный в нас Создателем</a:t>
            </a:r>
            <a:r>
              <a:rPr lang="ru-RU" dirty="0" smtClean="0"/>
              <a:t>.</a:t>
            </a:r>
          </a:p>
          <a:p>
            <a:r>
              <a:rPr lang="ru-RU" dirty="0"/>
              <a:t>Самое низкое расположение центра тяжести – у пустого автомобиля. При полной нагрузке (с грузом в багажнике и пассажирами в салоне) расположение центра тяжести существенно увеличивается.</a:t>
            </a:r>
          </a:p>
          <a:p>
            <a:r>
              <a:rPr lang="ru-RU" dirty="0"/>
              <a:t>А центробежная сила как раз и приложена к центру тяжести автомобиля, и при прохождении поворота это необходимо учитывать</a:t>
            </a:r>
          </a:p>
          <a:p>
            <a:endParaRPr lang="ru-RU" dirty="0"/>
          </a:p>
        </p:txBody>
      </p:sp>
    </p:spTree>
    <p:extLst>
      <p:ext uri="{BB962C8B-B14F-4D97-AF65-F5344CB8AC3E}">
        <p14:creationId xmlns:p14="http://schemas.microsoft.com/office/powerpoint/2010/main" val="1427747671"/>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8" y="0"/>
            <a:ext cx="911968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3789040"/>
            <a:ext cx="8424936" cy="2677656"/>
          </a:xfrm>
          <a:prstGeom prst="rect">
            <a:avLst/>
          </a:prstGeom>
          <a:noFill/>
        </p:spPr>
        <p:txBody>
          <a:bodyPr wrap="square" rtlCol="0">
            <a:spAutoFit/>
          </a:bodyPr>
          <a:lstStyle/>
          <a:p>
            <a:r>
              <a:rPr lang="ru-RU" sz="2800" dirty="0"/>
              <a:t>Автомобиль, конечно, не яхта, но при сильном ветре и он может «парусить». Именно поэтому здесь и установлен этот знак, предупреждающий водителей: </a:t>
            </a:r>
            <a:r>
              <a:rPr lang="ru-RU" sz="2800" b="1" i="1" dirty="0"/>
              <a:t>«Снизьте скорость и будьте готовы к возможному отклонению автомобиля от заданного курса»!</a:t>
            </a:r>
            <a:endParaRPr lang="ru-RU" sz="2800" dirty="0"/>
          </a:p>
        </p:txBody>
      </p:sp>
    </p:spTree>
    <p:extLst>
      <p:ext uri="{BB962C8B-B14F-4D97-AF65-F5344CB8AC3E}">
        <p14:creationId xmlns:p14="http://schemas.microsoft.com/office/powerpoint/2010/main" val="3607239477"/>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28"/>
            <a:ext cx="9131189" cy="343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573016"/>
            <a:ext cx="9144000" cy="3046988"/>
          </a:xfrm>
          <a:prstGeom prst="rect">
            <a:avLst/>
          </a:prstGeom>
          <a:noFill/>
        </p:spPr>
        <p:txBody>
          <a:bodyPr wrap="square" rtlCol="0">
            <a:spAutoFit/>
          </a:bodyPr>
          <a:lstStyle/>
          <a:p>
            <a:r>
              <a:rPr lang="ru-RU" sz="2400" dirty="0" smtClean="0"/>
              <a:t>когда </a:t>
            </a:r>
            <a:r>
              <a:rPr lang="ru-RU" sz="2400" dirty="0"/>
              <a:t>дождь только начинает накрапывать, дорога может стать по-настоящему коварной!</a:t>
            </a:r>
          </a:p>
          <a:p>
            <a:r>
              <a:rPr lang="ru-RU" sz="2400" dirty="0"/>
              <a:t>Первые капли дождя действуют как миксер, взбивая накопившуюся на дороге пыль и грязь, и дорога на короткое время как бы покрывается тонкой скользкой плёнкой.</a:t>
            </a:r>
          </a:p>
          <a:p>
            <a:r>
              <a:rPr lang="ru-RU" sz="2400" dirty="0"/>
              <a:t>Потом, когда пойдёт сильный дождь, всё это смоется</a:t>
            </a:r>
            <a:r>
              <a:rPr lang="ru-RU" sz="2400" dirty="0" smtClean="0"/>
              <a:t>.</a:t>
            </a:r>
            <a:endParaRPr lang="ru-RU" sz="2400" dirty="0"/>
          </a:p>
          <a:p>
            <a:r>
              <a:rPr lang="ru-RU" sz="2400" b="1" dirty="0"/>
              <a:t>Но пока дождь только накрапывает, надо уменьшить скорость и быть особенно осторожным!</a:t>
            </a:r>
            <a:endParaRPr lang="ru-RU" sz="2400" dirty="0"/>
          </a:p>
        </p:txBody>
      </p:sp>
    </p:spTree>
    <p:extLst>
      <p:ext uri="{BB962C8B-B14F-4D97-AF65-F5344CB8AC3E}">
        <p14:creationId xmlns:p14="http://schemas.microsoft.com/office/powerpoint/2010/main" val="2514329877"/>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1968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3501008"/>
            <a:ext cx="9012176" cy="2585323"/>
          </a:xfrm>
          <a:prstGeom prst="rect">
            <a:avLst/>
          </a:prstGeom>
          <a:noFill/>
        </p:spPr>
        <p:txBody>
          <a:bodyPr wrap="square" rtlCol="0">
            <a:spAutoFit/>
          </a:bodyPr>
          <a:lstStyle/>
          <a:p>
            <a:r>
              <a:rPr lang="ru-RU" b="1" dirty="0"/>
              <a:t>В случае, когда правые колёса автомобиля наезжают на неукреплённую влажную </a:t>
            </a:r>
            <a:r>
              <a:rPr lang="ru-RU" b="1" dirty="0" smtClean="0"/>
              <a:t>обочину </a:t>
            </a:r>
            <a:r>
              <a:rPr lang="ru-RU" dirty="0"/>
              <a:t>задача водителя – не спровоцировать занос автомобиля</a:t>
            </a:r>
            <a:r>
              <a:rPr lang="ru-RU" dirty="0" smtClean="0"/>
              <a:t>.</a:t>
            </a:r>
            <a:endParaRPr lang="ru-RU" dirty="0"/>
          </a:p>
          <a:p>
            <a:r>
              <a:rPr lang="ru-RU" dirty="0"/>
              <a:t>А условия для заноса просто идеальные – достаточно только нажать на тормоз или резко вывернуть руль влево, а всё остальное за водителя сделает сила инерции, которая обязательно появляется при любом торможении (а при резком повороте рулевого колеса ещё и добавляется центробежная сила</a:t>
            </a:r>
            <a:r>
              <a:rPr lang="ru-RU" dirty="0" smtClean="0"/>
              <a:t>).</a:t>
            </a:r>
            <a:r>
              <a:rPr lang="ru-RU" dirty="0"/>
              <a:t> </a:t>
            </a:r>
          </a:p>
          <a:p>
            <a:r>
              <a:rPr lang="ru-RU" dirty="0"/>
              <a:t>Что же делать? Во-первых, крепко держать рулевое колесо, и </a:t>
            </a:r>
            <a:r>
              <a:rPr lang="ru-RU" b="1" i="1" dirty="0"/>
              <a:t>по очень-очень плавной дуге возвращаем машину на проезжую часть.</a:t>
            </a:r>
            <a:r>
              <a:rPr lang="ru-RU" dirty="0"/>
              <a:t> На тормоз не давим, а на газ давим так, чтобы двигаться и без замедления, и без ускорения.</a:t>
            </a:r>
            <a:endParaRPr lang="ru-RU" dirty="0"/>
          </a:p>
        </p:txBody>
      </p:sp>
    </p:spTree>
    <p:extLst>
      <p:ext uri="{BB962C8B-B14F-4D97-AF65-F5344CB8AC3E}">
        <p14:creationId xmlns:p14="http://schemas.microsoft.com/office/powerpoint/2010/main" val="1586434176"/>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54"/>
            <a:ext cx="9082169" cy="3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3501006"/>
            <a:ext cx="8974664" cy="2585323"/>
          </a:xfrm>
          <a:prstGeom prst="rect">
            <a:avLst/>
          </a:prstGeom>
          <a:noFill/>
        </p:spPr>
        <p:txBody>
          <a:bodyPr wrap="square" rtlCol="0">
            <a:spAutoFit/>
          </a:bodyPr>
          <a:lstStyle/>
          <a:p>
            <a:r>
              <a:rPr lang="ru-RU" dirty="0"/>
              <a:t> </a:t>
            </a:r>
            <a:r>
              <a:rPr lang="ru-RU" dirty="0" smtClean="0"/>
              <a:t>Глубокий </a:t>
            </a:r>
            <a:r>
              <a:rPr lang="ru-RU" dirty="0"/>
              <a:t>снег оказывает большое сопротивление движению автомобиля.</a:t>
            </a:r>
          </a:p>
          <a:p>
            <a:r>
              <a:rPr lang="ru-RU" dirty="0"/>
              <a:t>Никакая пятая или четвёртая и даже третья передача тут неуместны.</a:t>
            </a:r>
          </a:p>
          <a:p>
            <a:r>
              <a:rPr lang="ru-RU" dirty="0"/>
              <a:t>Вторая – вот наша передача в таких условиях. Пусть медленно, зато двигателю хватает запаса крутящего момента, и он справляется с возросшей нагрузкой.</a:t>
            </a:r>
          </a:p>
          <a:p>
            <a:r>
              <a:rPr lang="ru-RU" dirty="0"/>
              <a:t>Останавливаться нежелательно – после остановки не тронетесь. Придётся отъезжать назад (строго по колее!) и оттуда начинать </a:t>
            </a:r>
            <a:r>
              <a:rPr lang="ru-RU" dirty="0" smtClean="0"/>
              <a:t>движение. Ну</a:t>
            </a:r>
            <a:r>
              <a:rPr lang="ru-RU" dirty="0"/>
              <a:t>, а крутые повороты надо вообще исключить, любые повороты только по плавной дуге</a:t>
            </a:r>
            <a:r>
              <a:rPr lang="ru-RU" dirty="0" smtClean="0"/>
              <a:t>.</a:t>
            </a:r>
          </a:p>
          <a:p>
            <a:r>
              <a:rPr lang="ru-RU" dirty="0"/>
              <a:t> </a:t>
            </a:r>
            <a:r>
              <a:rPr lang="ru-RU" dirty="0" smtClean="0"/>
              <a:t>Поэтому двигаемся на </a:t>
            </a:r>
            <a:r>
              <a:rPr lang="ru-RU" dirty="0"/>
              <a:t>заранее выбранной пониженной передаче без резких поворотов и остановок.</a:t>
            </a:r>
            <a:endParaRPr lang="ru-RU" dirty="0"/>
          </a:p>
        </p:txBody>
      </p:sp>
    </p:spTree>
    <p:extLst>
      <p:ext uri="{BB962C8B-B14F-4D97-AF65-F5344CB8AC3E}">
        <p14:creationId xmlns:p14="http://schemas.microsoft.com/office/powerpoint/2010/main" val="1972731408"/>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1968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429000"/>
            <a:ext cx="9144000" cy="3693319"/>
          </a:xfrm>
          <a:prstGeom prst="rect">
            <a:avLst/>
          </a:prstGeom>
          <a:noFill/>
        </p:spPr>
        <p:txBody>
          <a:bodyPr wrap="square" rtlCol="0">
            <a:spAutoFit/>
          </a:bodyPr>
          <a:lstStyle/>
          <a:p>
            <a:r>
              <a:rPr lang="ru-RU" sz="2400" b="1" dirty="0" smtClean="0"/>
              <a:t>Если двигаясь </a:t>
            </a:r>
            <a:r>
              <a:rPr lang="ru-RU" sz="2400" b="1" dirty="0"/>
              <a:t>в прямом направлении, Вы внезапно попали на небольшой участок скользкой дороги. </a:t>
            </a:r>
            <a:r>
              <a:rPr lang="ru-RU" sz="2400" dirty="0"/>
              <a:t>Тормозить (хоть плавно, хоть </a:t>
            </a:r>
            <a:r>
              <a:rPr lang="ru-RU" sz="2400" dirty="0" err="1"/>
              <a:t>неплавно</a:t>
            </a:r>
            <a:r>
              <a:rPr lang="ru-RU" sz="2400" dirty="0"/>
              <a:t>) бессмысленно – остановиться всё равно не успеем. А если въедем на скользкий участок с зажатыми тормозами, занос автомобиля гарантирован со всеми вытекающими последствиями, вплоть до «перевёртыша</a:t>
            </a:r>
            <a:r>
              <a:rPr lang="ru-RU" sz="2400" dirty="0" smtClean="0"/>
              <a:t>».</a:t>
            </a:r>
            <a:endParaRPr lang="ru-RU" sz="2400" dirty="0"/>
          </a:p>
          <a:p>
            <a:r>
              <a:rPr lang="ru-RU" sz="2400" b="1" i="1" dirty="0"/>
              <a:t>Остаётся одно – крепко держать </a:t>
            </a:r>
            <a:r>
              <a:rPr lang="ru-RU" sz="2400" b="1" i="1" dirty="0" err="1"/>
              <a:t>рулевоё</a:t>
            </a:r>
            <a:r>
              <a:rPr lang="ru-RU" sz="2400" b="1" i="1" dirty="0"/>
              <a:t> колесо и проскочить этот короткий участок, затаив дыхание и не меняя траектории и скорости движения.</a:t>
            </a:r>
            <a:endParaRPr lang="ru-RU" sz="2400" dirty="0"/>
          </a:p>
          <a:p>
            <a:endParaRPr lang="ru-RU" dirty="0"/>
          </a:p>
        </p:txBody>
      </p:sp>
    </p:spTree>
    <p:extLst>
      <p:ext uri="{BB962C8B-B14F-4D97-AF65-F5344CB8AC3E}">
        <p14:creationId xmlns:p14="http://schemas.microsoft.com/office/powerpoint/2010/main" val="523611378"/>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0" y="0"/>
            <a:ext cx="930472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3717032"/>
            <a:ext cx="8856984" cy="2677656"/>
          </a:xfrm>
          <a:prstGeom prst="rect">
            <a:avLst/>
          </a:prstGeom>
          <a:noFill/>
        </p:spPr>
        <p:txBody>
          <a:bodyPr wrap="square" rtlCol="0">
            <a:spAutoFit/>
          </a:bodyPr>
          <a:lstStyle/>
          <a:p>
            <a:r>
              <a:rPr lang="ru-RU" sz="2800" b="1" i="1" dirty="0"/>
              <a:t>оценивать обстановку сзади нужно при любом торможении</a:t>
            </a:r>
            <a:r>
              <a:rPr lang="ru-RU" sz="2800" b="1" i="1" dirty="0" smtClean="0"/>
              <a:t>.</a:t>
            </a:r>
            <a:endParaRPr lang="ru-RU" sz="2800" dirty="0"/>
          </a:p>
          <a:p>
            <a:r>
              <a:rPr lang="ru-RU" sz="2800" dirty="0"/>
              <a:t>Но, по большому счёту, обстановку сзади надо оценивать всегда. Опытные водители даже в совершенно безоблачной ситуации, бросают взор на зеркало заднего вида в среднем каждые 20-30 секунд.</a:t>
            </a:r>
          </a:p>
        </p:txBody>
      </p:sp>
    </p:spTree>
    <p:extLst>
      <p:ext uri="{BB962C8B-B14F-4D97-AF65-F5344CB8AC3E}">
        <p14:creationId xmlns:p14="http://schemas.microsoft.com/office/powerpoint/2010/main" val="1835220257"/>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4624"/>
            <a:ext cx="8229600" cy="3168352"/>
          </a:xfrm>
          <a:solidFill>
            <a:schemeClr val="accent1">
              <a:lumMod val="20000"/>
              <a:lumOff val="80000"/>
            </a:schemeClr>
          </a:solidFill>
        </p:spPr>
        <p:txBody>
          <a:bodyPr>
            <a:normAutofit/>
          </a:bodyPr>
          <a:lstStyle/>
          <a:p>
            <a:pPr algn="l"/>
            <a:r>
              <a:rPr lang="ru-RU" sz="2400" b="1" dirty="0" smtClean="0">
                <a:solidFill>
                  <a:srgbClr val="FF0000"/>
                </a:solidFill>
              </a:rPr>
              <a:t>1.В </a:t>
            </a:r>
            <a:r>
              <a:rPr lang="ru-RU" sz="2400" b="1" dirty="0">
                <a:solidFill>
                  <a:srgbClr val="FF0000"/>
                </a:solidFill>
              </a:rPr>
              <a:t>каких случаях следует увеличить боковой интервал</a:t>
            </a:r>
            <a:r>
              <a:rPr lang="ru-RU" sz="2400" b="1" dirty="0" smtClean="0">
                <a:solidFill>
                  <a:srgbClr val="FF0000"/>
                </a:solidFill>
              </a:rPr>
              <a:t>?</a:t>
            </a:r>
            <a:r>
              <a:rPr lang="ru-RU" sz="2400" b="1" dirty="0">
                <a:solidFill>
                  <a:srgbClr val="FF0000"/>
                </a:solidFill>
              </a:rPr>
              <a:t/>
            </a:r>
            <a:br>
              <a:rPr lang="ru-RU" sz="2400" b="1" dirty="0">
                <a:solidFill>
                  <a:srgbClr val="FF0000"/>
                </a:solidFill>
              </a:rPr>
            </a:br>
            <a:r>
              <a:rPr lang="ru-RU" sz="2400" b="1" dirty="0"/>
              <a:t>1. При встречном разъезде на большой скорости</a:t>
            </a:r>
            <a:r>
              <a:rPr lang="ru-RU" sz="2400" b="1" dirty="0" smtClean="0"/>
              <a:t>.</a:t>
            </a:r>
            <a:r>
              <a:rPr lang="ru-RU" sz="2400" b="1" dirty="0"/>
              <a:t/>
            </a:r>
            <a:br>
              <a:rPr lang="ru-RU" sz="2400" b="1" dirty="0"/>
            </a:br>
            <a:r>
              <a:rPr lang="ru-RU" sz="2400" b="1" dirty="0"/>
              <a:t>2. При разъезде с длинномерным транспортным средством</a:t>
            </a:r>
            <a:r>
              <a:rPr lang="ru-RU" sz="2400" b="1" dirty="0" smtClean="0"/>
              <a:t>.</a:t>
            </a:r>
            <a:r>
              <a:rPr lang="ru-RU" sz="2400" b="1" dirty="0"/>
              <a:t/>
            </a:r>
            <a:br>
              <a:rPr lang="ru-RU" sz="2400" b="1" dirty="0"/>
            </a:br>
            <a:r>
              <a:rPr lang="ru-RU" sz="2400" b="1" dirty="0"/>
              <a:t>3. При движении по мокрому, скользкому  или неровному покрытию</a:t>
            </a:r>
            <a:r>
              <a:rPr lang="ru-RU" sz="2400" b="1" dirty="0" smtClean="0"/>
              <a:t>.</a:t>
            </a:r>
            <a:r>
              <a:rPr lang="ru-RU" sz="2400" b="1" dirty="0"/>
              <a:t/>
            </a:r>
            <a:br>
              <a:rPr lang="ru-RU" sz="2400" b="1" dirty="0"/>
            </a:br>
            <a:r>
              <a:rPr lang="ru-RU" sz="2400" b="1" dirty="0"/>
              <a:t>4. Во всех перечисленных случаях.</a:t>
            </a:r>
          </a:p>
        </p:txBody>
      </p:sp>
      <p:sp>
        <p:nvSpPr>
          <p:cNvPr id="3" name="Объект 2"/>
          <p:cNvSpPr>
            <a:spLocks noGrp="1"/>
          </p:cNvSpPr>
          <p:nvPr>
            <p:ph idx="1"/>
          </p:nvPr>
        </p:nvSpPr>
        <p:spPr>
          <a:xfrm>
            <a:off x="323528" y="3356992"/>
            <a:ext cx="8363272" cy="3384376"/>
          </a:xfrm>
          <a:solidFill>
            <a:schemeClr val="bg1"/>
          </a:solidFill>
        </p:spPr>
        <p:txBody>
          <a:bodyPr>
            <a:normAutofit fontScale="92500" lnSpcReduction="10000"/>
          </a:bodyPr>
          <a:lstStyle/>
          <a:p>
            <a:pPr marL="0" indent="0">
              <a:buNone/>
            </a:pPr>
            <a:r>
              <a:rPr lang="ru-RU" b="1" dirty="0" smtClean="0">
                <a:solidFill>
                  <a:srgbClr val="FF0000"/>
                </a:solidFill>
              </a:rPr>
              <a:t>2.Безопасной </a:t>
            </a:r>
            <a:r>
              <a:rPr lang="ru-RU" b="1" dirty="0">
                <a:solidFill>
                  <a:srgbClr val="FF0000"/>
                </a:solidFill>
              </a:rPr>
              <a:t>дистанцией при движении по сухой дороге на легковом автомобиле можно считать расстояние, которое пройдёт автомобиль не менее чем за</a:t>
            </a:r>
            <a:r>
              <a:rPr lang="ru-RU" b="1" dirty="0" smtClean="0">
                <a:solidFill>
                  <a:srgbClr val="FF0000"/>
                </a:solidFill>
              </a:rPr>
              <a:t>:</a:t>
            </a:r>
            <a:endParaRPr lang="ru-RU" b="1" dirty="0">
              <a:solidFill>
                <a:srgbClr val="FF0000"/>
              </a:solidFill>
            </a:endParaRPr>
          </a:p>
          <a:p>
            <a:r>
              <a:rPr lang="ru-RU" b="1" dirty="0"/>
              <a:t>1. 1 секунду</a:t>
            </a:r>
            <a:r>
              <a:rPr lang="ru-RU" b="1" dirty="0" smtClean="0"/>
              <a:t>.</a:t>
            </a:r>
            <a:endParaRPr lang="ru-RU" b="1" dirty="0"/>
          </a:p>
          <a:p>
            <a:r>
              <a:rPr lang="ru-RU" b="1" dirty="0"/>
              <a:t>2. 2 секунды</a:t>
            </a:r>
            <a:r>
              <a:rPr lang="ru-RU" b="1" dirty="0" smtClean="0"/>
              <a:t>.</a:t>
            </a:r>
            <a:endParaRPr lang="ru-RU" b="1" dirty="0"/>
          </a:p>
          <a:p>
            <a:r>
              <a:rPr lang="ru-RU" b="1" dirty="0"/>
              <a:t>3. 3 секунды.</a:t>
            </a:r>
          </a:p>
        </p:txBody>
      </p:sp>
      <p:sp>
        <p:nvSpPr>
          <p:cNvPr id="4" name="TextBox 3"/>
          <p:cNvSpPr txBox="1"/>
          <p:nvPr/>
        </p:nvSpPr>
        <p:spPr>
          <a:xfrm>
            <a:off x="395536" y="0"/>
            <a:ext cx="8208912" cy="369332"/>
          </a:xfrm>
          <a:prstGeom prst="rect">
            <a:avLst/>
          </a:prstGeom>
          <a:solidFill>
            <a:srgbClr val="FFFF00"/>
          </a:solidFill>
        </p:spPr>
        <p:txBody>
          <a:bodyPr wrap="square" rtlCol="0">
            <a:spAutoFit/>
          </a:bodyPr>
          <a:lstStyle/>
          <a:p>
            <a:pPr algn="ctr"/>
            <a:r>
              <a:rPr lang="ru-RU" b="1" dirty="0" smtClean="0">
                <a:solidFill>
                  <a:srgbClr val="FF0000"/>
                </a:solidFill>
              </a:rPr>
              <a:t>Вопросы для самоконтроля</a:t>
            </a:r>
            <a:endParaRPr lang="ru-RU" b="1" dirty="0">
              <a:solidFill>
                <a:srgbClr val="FF0000"/>
              </a:solidFill>
            </a:endParaRPr>
          </a:p>
        </p:txBody>
      </p:sp>
    </p:spTree>
    <p:extLst>
      <p:ext uri="{BB962C8B-B14F-4D97-AF65-F5344CB8AC3E}">
        <p14:creationId xmlns:p14="http://schemas.microsoft.com/office/powerpoint/2010/main" val="106637211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endParaRPr lang="ru-RU" sz="1800" dirty="0"/>
          </a:p>
        </p:txBody>
      </p:sp>
      <p:sp>
        <p:nvSpPr>
          <p:cNvPr id="3" name="Объект 2"/>
          <p:cNvSpPr>
            <a:spLocks noGrp="1"/>
          </p:cNvSpPr>
          <p:nvPr>
            <p:ph idx="1"/>
          </p:nvPr>
        </p:nvSpPr>
        <p:spPr>
          <a:xfrm>
            <a:off x="8641080" y="6080444"/>
            <a:ext cx="45719" cy="45719"/>
          </a:xfrm>
        </p:spPr>
        <p:txBody>
          <a:bodyPr>
            <a:normAutofit fontScale="25000" lnSpcReduction="20000"/>
          </a:bodyPr>
          <a:lstStyle/>
          <a:p>
            <a:r>
              <a:rPr lang="ru-RU" dirty="0" smtClean="0"/>
              <a:t> </a:t>
            </a:r>
            <a:endParaRPr lang="ru-RU" dirty="0"/>
          </a:p>
        </p:txBody>
      </p:sp>
      <p:sp>
        <p:nvSpPr>
          <p:cNvPr id="4" name="Rectangle 1"/>
          <p:cNvSpPr>
            <a:spLocks noChangeArrowheads="1"/>
          </p:cNvSpPr>
          <p:nvPr/>
        </p:nvSpPr>
        <p:spPr bwMode="auto">
          <a:xfrm>
            <a:off x="73494" y="0"/>
            <a:ext cx="8928992" cy="1846659"/>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10795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54555A"/>
                </a:solidFill>
                <a:effectLst/>
                <a:latin typeface="Arial" pitchFamily="34" charset="0"/>
                <a:cs typeface="Arial" pitchFamily="34" charset="0"/>
              </a:rPr>
              <a:t>1. Путь, пройденный за время реакции водителя (на рисунке это отрезок </a:t>
            </a:r>
            <a:r>
              <a:rPr kumimoji="0" lang="ru-RU" sz="2400" b="1" i="0" u="none" strike="noStrike" cap="none" normalizeH="0" baseline="0" dirty="0" smtClean="0">
                <a:ln>
                  <a:noFill/>
                </a:ln>
                <a:solidFill>
                  <a:srgbClr val="000000"/>
                </a:solidFill>
                <a:effectLst/>
                <a:latin typeface="Arial" pitchFamily="34" charset="0"/>
                <a:cs typeface="Arial" pitchFamily="34" charset="0"/>
              </a:rPr>
              <a:t>L1</a:t>
            </a:r>
            <a:r>
              <a:rPr kumimoji="0" lang="ru-RU" sz="2400" b="1" i="0" u="none" strike="noStrike" cap="none" normalizeH="0" baseline="0" dirty="0" smtClean="0">
                <a:ln>
                  <a:noFill/>
                </a:ln>
                <a:solidFill>
                  <a:srgbClr val="54555A"/>
                </a:solidFill>
                <a:effectLst/>
                <a:latin typeface="Arial" pitchFamily="34" charset="0"/>
                <a:cs typeface="Arial" pitchFamily="34" charset="0"/>
              </a:rPr>
              <a:t>). </a:t>
            </a:r>
            <a:endParaRPr kumimoji="0" lang="ru-RU" sz="2400" b="0" i="0" u="none" strike="noStrike" cap="none" normalizeH="0" baseline="0" dirty="0" smtClean="0">
              <a:ln>
                <a:noFill/>
              </a:ln>
              <a:solidFill>
                <a:srgbClr val="54555A"/>
              </a:solidFill>
              <a:effectLst/>
              <a:latin typeface="Arial" pitchFamily="34" charset="0"/>
              <a:cs typeface="Arial" pitchFamily="34" charset="0"/>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54555A"/>
                </a:solidFill>
                <a:effectLst/>
                <a:latin typeface="Arial" pitchFamily="34" charset="0"/>
                <a:cs typeface="Arial" pitchFamily="34" charset="0"/>
              </a:rPr>
              <a:t>2. Тормозной путь (на рисунке это отрезок </a:t>
            </a:r>
            <a:r>
              <a:rPr kumimoji="0" lang="ru-RU" sz="2400" b="1" i="0" u="none" strike="noStrike" cap="none" normalizeH="0" baseline="0" dirty="0" smtClean="0">
                <a:ln>
                  <a:noFill/>
                </a:ln>
                <a:solidFill>
                  <a:srgbClr val="000000"/>
                </a:solidFill>
                <a:effectLst/>
                <a:latin typeface="Arial" pitchFamily="34" charset="0"/>
                <a:cs typeface="Arial" pitchFamily="34" charset="0"/>
              </a:rPr>
              <a:t>L2</a:t>
            </a:r>
            <a:r>
              <a:rPr kumimoji="0" lang="ru-RU" sz="2400" b="1" i="0" u="none" strike="noStrike" cap="none" normalizeH="0" baseline="0" dirty="0" smtClean="0">
                <a:ln>
                  <a:noFill/>
                </a:ln>
                <a:solidFill>
                  <a:srgbClr val="54555A"/>
                </a:solidFill>
                <a:effectLst/>
                <a:latin typeface="Arial" pitchFamily="34" charset="0"/>
                <a:cs typeface="Arial" pitchFamily="34" charset="0"/>
              </a:rPr>
              <a:t>). </a:t>
            </a:r>
            <a:endParaRPr kumimoji="0" lang="ru-RU" sz="2400" b="0" i="0" u="none" strike="noStrike" cap="none" normalizeH="0" baseline="0" dirty="0" smtClean="0">
              <a:ln>
                <a:noFill/>
              </a:ln>
              <a:solidFill>
                <a:srgbClr val="54555A"/>
              </a:solidFill>
              <a:effectLst/>
              <a:latin typeface="Arial" pitchFamily="34" charset="0"/>
              <a:cs typeface="Arial" pitchFamily="34" charset="0"/>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54555A"/>
                </a:solidFill>
                <a:effectLst/>
                <a:latin typeface="Arial" pitchFamily="34" charset="0"/>
                <a:cs typeface="Arial" pitchFamily="34" charset="0"/>
              </a:rPr>
              <a:t>3. Остановочный путь (на рисунке это отрезок </a:t>
            </a:r>
            <a:r>
              <a:rPr kumimoji="0" lang="ru-RU" sz="2400" b="1" i="0" u="none" strike="noStrike" cap="none" normalizeH="0" baseline="0" dirty="0" smtClean="0">
                <a:ln>
                  <a:noFill/>
                </a:ln>
                <a:solidFill>
                  <a:srgbClr val="000000"/>
                </a:solidFill>
                <a:effectLst/>
                <a:latin typeface="Arial" pitchFamily="34" charset="0"/>
                <a:cs typeface="Arial" pitchFamily="34" charset="0"/>
              </a:rPr>
              <a:t>L3</a:t>
            </a:r>
            <a:r>
              <a:rPr kumimoji="0" lang="ru-RU" sz="2400" b="1" i="0" u="none" strike="noStrike" cap="none" normalizeH="0" baseline="0" dirty="0" smtClean="0">
                <a:ln>
                  <a:noFill/>
                </a:ln>
                <a:solidFill>
                  <a:srgbClr val="54555A"/>
                </a:solidFill>
                <a:effectLst/>
                <a:latin typeface="Arial" pitchFamily="34" charset="0"/>
                <a:cs typeface="Arial" pitchFamily="34" charset="0"/>
              </a:rPr>
              <a:t>). </a:t>
            </a:r>
            <a:endParaRPr kumimoji="0" lang="ru-RU" sz="2400" b="0" i="0" u="none" strike="noStrike" cap="none" normalizeH="0" baseline="0" dirty="0" smtClean="0">
              <a:ln>
                <a:noFill/>
              </a:ln>
              <a:solidFill>
                <a:srgbClr val="54555A"/>
              </a:solidFill>
              <a:effectLst/>
              <a:latin typeface="Arial" pitchFamily="34" charset="0"/>
              <a:cs typeface="Arial" pitchFamily="34" charset="0"/>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54555A"/>
                </a:solidFill>
                <a:effectLst/>
                <a:latin typeface="Arial" pitchFamily="34" charset="0"/>
                <a:cs typeface="Arial" pitchFamily="34" charset="0"/>
              </a:rPr>
              <a:t> </a:t>
            </a:r>
            <a:r>
              <a:rPr kumimoji="0" lang="ru-RU" sz="15900" b="1" i="0" u="none" strike="noStrike" cap="none" normalizeH="0" baseline="0" dirty="0" smtClean="0">
                <a:ln>
                  <a:noFill/>
                </a:ln>
                <a:solidFill>
                  <a:srgbClr val="54555A"/>
                </a:solidFill>
                <a:effectLst/>
                <a:latin typeface="Arial" pitchFamily="34" charset="0"/>
                <a:cs typeface="Arial" pitchFamily="34" charset="0"/>
              </a:rPr>
              <a:t/>
            </a:r>
            <a:br>
              <a:rPr kumimoji="0" lang="ru-RU" sz="15900" b="1" i="0" u="none" strike="noStrike" cap="none" normalizeH="0" baseline="0" dirty="0" smtClean="0">
                <a:ln>
                  <a:noFill/>
                </a:ln>
                <a:solidFill>
                  <a:srgbClr val="54555A"/>
                </a:solidFill>
                <a:effectLst/>
                <a:latin typeface="Arial" pitchFamily="34" charset="0"/>
                <a:cs typeface="Arial" pitchFamily="34" charset="0"/>
              </a:rPr>
            </a:br>
            <a:endParaRPr kumimoji="0" lang="ru-RU" sz="900" b="1" i="0" u="none" strike="noStrike" cap="none" normalizeH="0" baseline="0" dirty="0" smtClean="0">
              <a:ln>
                <a:noFill/>
              </a:ln>
              <a:solidFill>
                <a:srgbClr val="54555A"/>
              </a:solidFill>
              <a:effectLst/>
              <a:latin typeface="Arial" pitchFamily="34" charset="0"/>
              <a:cs typeface="Arial" pitchFamily="34" charset="0"/>
            </a:endParaRPr>
          </a:p>
        </p:txBody>
      </p:sp>
      <p:pic>
        <p:nvPicPr>
          <p:cNvPr id="3074" name="Picture 2" descr="http://xn--80aaagl8ahknbd5b5e.xn--p1ai/images/stories/theme_26/tema26_im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4" y="2204864"/>
            <a:ext cx="8836472" cy="45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054280"/>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650" y="3573016"/>
            <a:ext cx="9137350" cy="3284984"/>
          </a:xfrm>
          <a:solidFill>
            <a:schemeClr val="accent4">
              <a:lumMod val="20000"/>
              <a:lumOff val="80000"/>
            </a:schemeClr>
          </a:solidFill>
        </p:spPr>
        <p:txBody>
          <a:bodyPr>
            <a:normAutofit/>
          </a:bodyPr>
          <a:lstStyle/>
          <a:p>
            <a:pPr marL="0" indent="0">
              <a:buNone/>
            </a:pPr>
            <a:r>
              <a:rPr lang="ru-RU" b="1" dirty="0" smtClean="0">
                <a:solidFill>
                  <a:srgbClr val="FF0000"/>
                </a:solidFill>
              </a:rPr>
              <a:t>  3. На </a:t>
            </a:r>
            <a:r>
              <a:rPr lang="ru-RU" b="1" dirty="0">
                <a:solidFill>
                  <a:srgbClr val="FF0000"/>
                </a:solidFill>
              </a:rPr>
              <a:t>каком рисунке показано правильное положение рук на рулевом колесе</a:t>
            </a:r>
            <a:r>
              <a:rPr lang="ru-RU" b="1" dirty="0" smtClean="0">
                <a:solidFill>
                  <a:srgbClr val="FF0000"/>
                </a:solidFill>
              </a:rPr>
              <a:t>?</a:t>
            </a:r>
            <a:endParaRPr lang="ru-RU" b="1" dirty="0">
              <a:solidFill>
                <a:srgbClr val="FF0000"/>
              </a:solidFill>
            </a:endParaRPr>
          </a:p>
          <a:p>
            <a:r>
              <a:rPr lang="ru-RU" b="1" dirty="0"/>
              <a:t>1. На левом</a:t>
            </a:r>
            <a:r>
              <a:rPr lang="ru-RU" b="1" dirty="0" smtClean="0"/>
              <a:t>.</a:t>
            </a:r>
            <a:endParaRPr lang="ru-RU" b="1" dirty="0"/>
          </a:p>
          <a:p>
            <a:r>
              <a:rPr lang="ru-RU" b="1" dirty="0"/>
              <a:t>2. На среднем</a:t>
            </a:r>
            <a:r>
              <a:rPr lang="ru-RU" b="1" dirty="0" smtClean="0"/>
              <a:t>.</a:t>
            </a:r>
            <a:endParaRPr lang="ru-RU" b="1" dirty="0"/>
          </a:p>
          <a:p>
            <a:r>
              <a:rPr lang="ru-RU" b="1" dirty="0"/>
              <a:t>3. На правом.</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 y="0"/>
            <a:ext cx="9137350" cy="349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201431"/>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928992" cy="3384376"/>
          </a:xfrm>
          <a:solidFill>
            <a:schemeClr val="accent5">
              <a:lumMod val="20000"/>
              <a:lumOff val="80000"/>
            </a:schemeClr>
          </a:solidFill>
        </p:spPr>
        <p:txBody>
          <a:bodyPr>
            <a:noAutofit/>
          </a:bodyPr>
          <a:lstStyle/>
          <a:p>
            <a:pPr algn="l"/>
            <a:r>
              <a:rPr lang="ru-RU" sz="2400" b="1" dirty="0" smtClean="0">
                <a:solidFill>
                  <a:srgbClr val="FF0000"/>
                </a:solidFill>
              </a:rPr>
              <a:t>4. Что </a:t>
            </a:r>
            <a:r>
              <a:rPr lang="ru-RU" sz="2400" b="1" dirty="0">
                <a:solidFill>
                  <a:srgbClr val="FF0000"/>
                </a:solidFill>
              </a:rPr>
              <a:t>следует сделать водителю, чтобы предотвратить возникновение заноса при проезде крутого поворота? </a:t>
            </a:r>
            <a:br>
              <a:rPr lang="ru-RU" sz="2400" b="1" dirty="0">
                <a:solidFill>
                  <a:srgbClr val="FF0000"/>
                </a:solidFill>
              </a:rPr>
            </a:br>
            <a:r>
              <a:rPr lang="ru-RU" sz="2400" b="1" dirty="0"/>
              <a:t>1. Перед поворотом снизить скорость и выжать педаль сцепления, чтобы дать возможность автомобилю двигаться накатом</a:t>
            </a:r>
            <a:r>
              <a:rPr lang="ru-RU" sz="2400" b="1" dirty="0" smtClean="0"/>
              <a:t>.</a:t>
            </a:r>
            <a:r>
              <a:rPr lang="ru-RU" sz="2400" b="1" dirty="0"/>
              <a:t/>
            </a:r>
            <a:br>
              <a:rPr lang="ru-RU" sz="2400" b="1" dirty="0"/>
            </a:br>
            <a:r>
              <a:rPr lang="ru-RU" sz="2400" b="1" dirty="0"/>
              <a:t>2. Перед поворотом снизить скорость, при необходимости включить пониженную передачу, а при проезде поворота не увеличивать резко скорость и не тормозить</a:t>
            </a:r>
            <a:r>
              <a:rPr lang="ru-RU" sz="2400" b="1" dirty="0" smtClean="0"/>
              <a:t>.</a:t>
            </a:r>
            <a:r>
              <a:rPr lang="ru-RU" sz="2400" b="1" dirty="0"/>
              <a:t/>
            </a:r>
            <a:br>
              <a:rPr lang="ru-RU" sz="2400" b="1" dirty="0"/>
            </a:br>
            <a:r>
              <a:rPr lang="ru-RU" sz="2400" b="1" dirty="0"/>
              <a:t>3. Допускается любое из перечисленных действий.</a:t>
            </a:r>
          </a:p>
        </p:txBody>
      </p:sp>
      <p:sp>
        <p:nvSpPr>
          <p:cNvPr id="3" name="Объект 2"/>
          <p:cNvSpPr>
            <a:spLocks noGrp="1"/>
          </p:cNvSpPr>
          <p:nvPr>
            <p:ph idx="1"/>
          </p:nvPr>
        </p:nvSpPr>
        <p:spPr>
          <a:xfrm>
            <a:off x="107504" y="3501008"/>
            <a:ext cx="8928992" cy="3168352"/>
          </a:xfrm>
          <a:solidFill>
            <a:schemeClr val="accent4">
              <a:lumMod val="20000"/>
              <a:lumOff val="80000"/>
            </a:schemeClr>
          </a:solidFill>
        </p:spPr>
        <p:txBody>
          <a:bodyPr>
            <a:normAutofit/>
          </a:bodyPr>
          <a:lstStyle/>
          <a:p>
            <a:pPr marL="0" indent="0">
              <a:buNone/>
            </a:pPr>
            <a:r>
              <a:rPr lang="ru-RU" b="1" dirty="0" smtClean="0">
                <a:solidFill>
                  <a:srgbClr val="FF0000"/>
                </a:solidFill>
              </a:rPr>
              <a:t>  5. При </a:t>
            </a:r>
            <a:r>
              <a:rPr lang="ru-RU" b="1" dirty="0">
                <a:solidFill>
                  <a:srgbClr val="FF0000"/>
                </a:solidFill>
              </a:rPr>
              <a:t>движении на каком автомобиле увеличение скорости может способствовать устранению заноса задней оси? </a:t>
            </a:r>
          </a:p>
          <a:p>
            <a:r>
              <a:rPr lang="ru-RU" b="1" dirty="0"/>
              <a:t>1. На </a:t>
            </a:r>
            <a:r>
              <a:rPr lang="ru-RU" b="1" dirty="0" err="1"/>
              <a:t>переднеприводном</a:t>
            </a:r>
            <a:r>
              <a:rPr lang="ru-RU" b="1" dirty="0" smtClean="0"/>
              <a:t>.</a:t>
            </a:r>
            <a:endParaRPr lang="ru-RU" b="1" dirty="0"/>
          </a:p>
          <a:p>
            <a:r>
              <a:rPr lang="ru-RU" b="1" dirty="0"/>
              <a:t>2. На </a:t>
            </a:r>
            <a:r>
              <a:rPr lang="ru-RU" b="1" dirty="0" err="1"/>
              <a:t>заднеприводном</a:t>
            </a:r>
            <a:r>
              <a:rPr lang="ru-RU" b="1" dirty="0"/>
              <a:t>.</a:t>
            </a:r>
          </a:p>
        </p:txBody>
      </p:sp>
    </p:spTree>
    <p:extLst>
      <p:ext uri="{BB962C8B-B14F-4D97-AF65-F5344CB8AC3E}">
        <p14:creationId xmlns:p14="http://schemas.microsoft.com/office/powerpoint/2010/main" val="468650652"/>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3212976"/>
          </a:xfrm>
          <a:solidFill>
            <a:schemeClr val="accent3">
              <a:lumMod val="20000"/>
              <a:lumOff val="80000"/>
            </a:schemeClr>
          </a:solidFill>
        </p:spPr>
        <p:txBody>
          <a:bodyPr>
            <a:noAutofit/>
          </a:bodyPr>
          <a:lstStyle/>
          <a:p>
            <a:pPr algn="l"/>
            <a:r>
              <a:rPr lang="ru-RU" sz="2800" b="1" dirty="0" smtClean="0">
                <a:solidFill>
                  <a:srgbClr val="FF0000"/>
                </a:solidFill>
              </a:rPr>
              <a:t>6. Считаете </a:t>
            </a:r>
            <a:r>
              <a:rPr lang="ru-RU" sz="2800" b="1" dirty="0">
                <a:solidFill>
                  <a:srgbClr val="FF0000"/>
                </a:solidFill>
              </a:rPr>
              <a:t>ли Вы безопасным движение на легковом автомобиле в тёмное время суток с ближним светом фар по неосвещенной загородной дороге со скоростью 90 км/ч? </a:t>
            </a:r>
            <a:br>
              <a:rPr lang="ru-RU" sz="2800" b="1" dirty="0">
                <a:solidFill>
                  <a:srgbClr val="FF0000"/>
                </a:solidFill>
              </a:rPr>
            </a:br>
            <a:r>
              <a:rPr lang="ru-RU" sz="2800" b="1" dirty="0"/>
              <a:t>1. Да, так как предельная допустимая </a:t>
            </a:r>
            <a:r>
              <a:rPr lang="ru-RU" sz="2800" b="1" dirty="0" smtClean="0"/>
              <a:t>скорость </a:t>
            </a:r>
            <a:r>
              <a:rPr lang="ru-RU" sz="2800" b="1" dirty="0"/>
              <a:t>соответствует требованиям Правил</a:t>
            </a:r>
            <a:r>
              <a:rPr lang="ru-RU" sz="2800" b="1" dirty="0" smtClean="0"/>
              <a:t>.</a:t>
            </a:r>
            <a:r>
              <a:rPr lang="ru-RU" sz="2800" b="1" dirty="0"/>
              <a:t/>
            </a:r>
            <a:br>
              <a:rPr lang="ru-RU" sz="2800" b="1" dirty="0"/>
            </a:br>
            <a:r>
              <a:rPr lang="ru-RU" sz="2800" b="1" dirty="0"/>
              <a:t>2. Нет, так как остановочный путь превышает расстояние видимости.</a:t>
            </a:r>
          </a:p>
        </p:txBody>
      </p:sp>
      <p:sp>
        <p:nvSpPr>
          <p:cNvPr id="3" name="Объект 2"/>
          <p:cNvSpPr>
            <a:spLocks noGrp="1"/>
          </p:cNvSpPr>
          <p:nvPr>
            <p:ph idx="1"/>
          </p:nvPr>
        </p:nvSpPr>
        <p:spPr>
          <a:xfrm>
            <a:off x="0" y="3284984"/>
            <a:ext cx="9144000" cy="3573016"/>
          </a:xfrm>
          <a:solidFill>
            <a:schemeClr val="bg2"/>
          </a:solidFill>
        </p:spPr>
        <p:txBody>
          <a:bodyPr>
            <a:normAutofit fontScale="70000" lnSpcReduction="20000"/>
          </a:bodyPr>
          <a:lstStyle/>
          <a:p>
            <a:pPr marL="0" indent="0">
              <a:buNone/>
            </a:pPr>
            <a:r>
              <a:rPr lang="ru-RU" b="1" dirty="0" smtClean="0">
                <a:solidFill>
                  <a:srgbClr val="FF0000"/>
                </a:solidFill>
              </a:rPr>
              <a:t>7. При </a:t>
            </a:r>
            <a:r>
              <a:rPr lang="ru-RU" b="1" dirty="0">
                <a:solidFill>
                  <a:srgbClr val="FF0000"/>
                </a:solidFill>
              </a:rPr>
              <a:t>движении в плотном потоке Вы заметили сзади транспортное средство, движущееся на слишком малой дистанции. Как следует поступить, чтобы обеспечить безопасность движения</a:t>
            </a:r>
            <a:r>
              <a:rPr lang="ru-RU" b="1" dirty="0" smtClean="0">
                <a:solidFill>
                  <a:srgbClr val="FF0000"/>
                </a:solidFill>
              </a:rPr>
              <a:t>?</a:t>
            </a:r>
            <a:endParaRPr lang="ru-RU" b="1" dirty="0">
              <a:solidFill>
                <a:srgbClr val="FF0000"/>
              </a:solidFill>
            </a:endParaRPr>
          </a:p>
          <a:p>
            <a:pPr marL="0" indent="0">
              <a:buNone/>
            </a:pPr>
            <a:r>
              <a:rPr lang="ru-RU" b="1" dirty="0"/>
              <a:t>1. Увеличить скорость </a:t>
            </a:r>
            <a:r>
              <a:rPr lang="ru-RU" b="1" dirty="0" smtClean="0"/>
              <a:t>движения</a:t>
            </a:r>
            <a:r>
              <a:rPr lang="ru-RU" b="1" dirty="0"/>
              <a:t>, уменьшив дистанцию до движущегося впереди транспортного средства</a:t>
            </a:r>
            <a:r>
              <a:rPr lang="ru-RU" b="1" dirty="0" smtClean="0"/>
              <a:t>.</a:t>
            </a:r>
            <a:endParaRPr lang="ru-RU" b="1" dirty="0"/>
          </a:p>
          <a:p>
            <a:pPr marL="0" indent="0">
              <a:buNone/>
            </a:pPr>
            <a:r>
              <a:rPr lang="ru-RU" b="1" dirty="0"/>
              <a:t>2. Предупредить следующего сзади водителя резким кратковременным торможением</a:t>
            </a:r>
            <a:r>
              <a:rPr lang="ru-RU" b="1" dirty="0" smtClean="0"/>
              <a:t>.</a:t>
            </a:r>
            <a:endParaRPr lang="ru-RU" b="1" dirty="0"/>
          </a:p>
          <a:p>
            <a:pPr marL="0" indent="0">
              <a:buNone/>
            </a:pPr>
            <a:r>
              <a:rPr lang="ru-RU" b="1" dirty="0"/>
              <a:t>3. Скорректировать скорость движения, ослабив нажатие на педаль газа, чтобы увеличить дистанцию до движущегося впереди транспортного средства</a:t>
            </a:r>
            <a:r>
              <a:rPr lang="ru-RU" b="1" dirty="0" smtClean="0"/>
              <a:t>.</a:t>
            </a:r>
            <a:endParaRPr lang="ru-RU" b="1" dirty="0"/>
          </a:p>
          <a:p>
            <a:pPr marL="0" indent="0">
              <a:buNone/>
            </a:pPr>
            <a:r>
              <a:rPr lang="ru-RU" b="1" dirty="0"/>
              <a:t>4. Допускается любое из вышеперечисленных действий.</a:t>
            </a:r>
          </a:p>
        </p:txBody>
      </p:sp>
    </p:spTree>
    <p:extLst>
      <p:ext uri="{BB962C8B-B14F-4D97-AF65-F5344CB8AC3E}">
        <p14:creationId xmlns:p14="http://schemas.microsoft.com/office/powerpoint/2010/main" val="895214613"/>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712968" cy="3140968"/>
          </a:xfrm>
          <a:solidFill>
            <a:schemeClr val="accent3">
              <a:lumMod val="20000"/>
              <a:lumOff val="80000"/>
            </a:schemeClr>
          </a:solidFill>
        </p:spPr>
        <p:txBody>
          <a:bodyPr>
            <a:normAutofit/>
          </a:bodyPr>
          <a:lstStyle/>
          <a:p>
            <a:pPr algn="l"/>
            <a:r>
              <a:rPr lang="ru-RU" sz="2400" b="1" dirty="0" smtClean="0">
                <a:solidFill>
                  <a:srgbClr val="FF0000"/>
                </a:solidFill>
              </a:rPr>
              <a:t>8. Исключает </a:t>
            </a:r>
            <a:r>
              <a:rPr lang="ru-RU" sz="2400" b="1" dirty="0">
                <a:solidFill>
                  <a:srgbClr val="FF0000"/>
                </a:solidFill>
              </a:rPr>
              <a:t>ли антиблокировочная тормозная система (АБС) возможность возникновения заноса или сноса при прохождении поворота</a:t>
            </a:r>
            <a:r>
              <a:rPr lang="ru-RU" sz="2400" b="1" dirty="0" smtClean="0">
                <a:solidFill>
                  <a:srgbClr val="FF0000"/>
                </a:solidFill>
              </a:rPr>
              <a:t>?</a:t>
            </a:r>
            <a:r>
              <a:rPr lang="ru-RU" sz="2400" b="1" dirty="0">
                <a:solidFill>
                  <a:srgbClr val="FF0000"/>
                </a:solidFill>
              </a:rPr>
              <a:t/>
            </a:r>
            <a:br>
              <a:rPr lang="ru-RU" sz="2400" b="1" dirty="0">
                <a:solidFill>
                  <a:srgbClr val="FF0000"/>
                </a:solidFill>
              </a:rPr>
            </a:br>
            <a:r>
              <a:rPr lang="ru-RU" sz="2400" b="1" dirty="0"/>
              <a:t>1. Полностью исключает возникновение только заноса</a:t>
            </a:r>
            <a:r>
              <a:rPr lang="ru-RU" sz="2400" b="1" dirty="0" smtClean="0"/>
              <a:t>.</a:t>
            </a:r>
            <a:r>
              <a:rPr lang="ru-RU" sz="2400" b="1" dirty="0"/>
              <a:t/>
            </a:r>
            <a:br>
              <a:rPr lang="ru-RU" sz="2400" b="1" dirty="0"/>
            </a:br>
            <a:r>
              <a:rPr lang="ru-RU" sz="2400" b="1" dirty="0"/>
              <a:t>2. Полностью исключает возникновение только сноса</a:t>
            </a:r>
            <a:r>
              <a:rPr lang="ru-RU" sz="2400" b="1" dirty="0" smtClean="0"/>
              <a:t>.</a:t>
            </a:r>
            <a:r>
              <a:rPr lang="ru-RU" sz="2400" b="1" dirty="0"/>
              <a:t/>
            </a:r>
            <a:br>
              <a:rPr lang="ru-RU" sz="2400" b="1" dirty="0"/>
            </a:br>
            <a:r>
              <a:rPr lang="ru-RU" sz="2400" b="1" dirty="0"/>
              <a:t>3. Не исключает возможность возникновения сноса или заноса.</a:t>
            </a:r>
          </a:p>
        </p:txBody>
      </p:sp>
      <p:sp>
        <p:nvSpPr>
          <p:cNvPr id="3" name="Объект 2"/>
          <p:cNvSpPr>
            <a:spLocks noGrp="1"/>
          </p:cNvSpPr>
          <p:nvPr>
            <p:ph idx="1"/>
          </p:nvPr>
        </p:nvSpPr>
        <p:spPr>
          <a:xfrm>
            <a:off x="0" y="3140968"/>
            <a:ext cx="9108504" cy="3717032"/>
          </a:xfrm>
          <a:solidFill>
            <a:schemeClr val="accent5">
              <a:lumMod val="20000"/>
              <a:lumOff val="80000"/>
            </a:schemeClr>
          </a:solidFill>
        </p:spPr>
        <p:txBody>
          <a:bodyPr>
            <a:normAutofit fontScale="92500" lnSpcReduction="10000"/>
          </a:bodyPr>
          <a:lstStyle/>
          <a:p>
            <a:pPr marL="0" indent="0">
              <a:buNone/>
            </a:pPr>
            <a:r>
              <a:rPr lang="ru-RU" b="1" dirty="0" smtClean="0">
                <a:solidFill>
                  <a:srgbClr val="FF0000"/>
                </a:solidFill>
              </a:rPr>
              <a:t>9. Какие </a:t>
            </a:r>
            <a:r>
              <a:rPr lang="ru-RU" b="1" dirty="0">
                <a:solidFill>
                  <a:srgbClr val="FF0000"/>
                </a:solidFill>
              </a:rPr>
              <a:t>преимущества даёт Вам использование зимних шин в холодное время года</a:t>
            </a:r>
            <a:r>
              <a:rPr lang="ru-RU" b="1" dirty="0" smtClean="0">
                <a:solidFill>
                  <a:srgbClr val="FF0000"/>
                </a:solidFill>
              </a:rPr>
              <a:t>?</a:t>
            </a:r>
            <a:endParaRPr lang="ru-RU" b="1" dirty="0">
              <a:solidFill>
                <a:srgbClr val="FF0000"/>
              </a:solidFill>
            </a:endParaRPr>
          </a:p>
          <a:p>
            <a:pPr marL="0" indent="0">
              <a:buNone/>
            </a:pPr>
            <a:r>
              <a:rPr lang="ru-RU" b="1" dirty="0"/>
              <a:t>1. Исключается возможность возникновения заноса</a:t>
            </a:r>
            <a:r>
              <a:rPr lang="ru-RU" b="1" dirty="0" smtClean="0"/>
              <a:t>.</a:t>
            </a:r>
            <a:endParaRPr lang="ru-RU" b="1" dirty="0"/>
          </a:p>
          <a:p>
            <a:pPr marL="0" indent="0">
              <a:buNone/>
            </a:pPr>
            <a:r>
              <a:rPr lang="ru-RU" b="1" dirty="0"/>
              <a:t>2. Появляется возможность в любых погодных условиях двигаться с максимально допустимой скоростью</a:t>
            </a:r>
            <a:r>
              <a:rPr lang="ru-RU" b="1" dirty="0" smtClean="0"/>
              <a:t>.</a:t>
            </a:r>
            <a:endParaRPr lang="ru-RU" b="1" dirty="0"/>
          </a:p>
          <a:p>
            <a:pPr marL="0" indent="0">
              <a:buNone/>
            </a:pPr>
            <a:r>
              <a:rPr lang="ru-RU" b="1" dirty="0"/>
              <a:t>3. Уменьшается </a:t>
            </a:r>
            <a:r>
              <a:rPr lang="ru-RU" b="1" dirty="0" smtClean="0"/>
              <a:t>возможность проскальзывания </a:t>
            </a:r>
            <a:r>
              <a:rPr lang="ru-RU" b="1" dirty="0"/>
              <a:t>и пробуксовки колёс на скользком покрытии.</a:t>
            </a:r>
          </a:p>
        </p:txBody>
      </p:sp>
    </p:spTree>
    <p:extLst>
      <p:ext uri="{BB962C8B-B14F-4D97-AF65-F5344CB8AC3E}">
        <p14:creationId xmlns:p14="http://schemas.microsoft.com/office/powerpoint/2010/main" val="3797851927"/>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a:solidFill>
            <a:schemeClr val="accent1">
              <a:lumMod val="20000"/>
              <a:lumOff val="80000"/>
            </a:schemeClr>
          </a:solidFill>
        </p:spPr>
        <p:txBody>
          <a:bodyPr>
            <a:noAutofit/>
          </a:bodyPr>
          <a:lstStyle/>
          <a:p>
            <a:pPr algn="l"/>
            <a:r>
              <a:rPr lang="ru-RU" sz="2800" b="1" dirty="0" smtClean="0">
                <a:solidFill>
                  <a:srgbClr val="FF0000"/>
                </a:solidFill>
              </a:rPr>
              <a:t>10. Включение </a:t>
            </a:r>
            <a:r>
              <a:rPr lang="ru-RU" sz="2800" b="1" dirty="0">
                <a:solidFill>
                  <a:srgbClr val="FF0000"/>
                </a:solidFill>
              </a:rPr>
              <a:t>каких внешних световых приборов обеспечит Вам наилучшую видимость дороги при движении ночью во время сильной метели</a:t>
            </a:r>
            <a:r>
              <a:rPr lang="ru-RU" sz="2800" b="1" dirty="0" smtClean="0">
                <a:solidFill>
                  <a:srgbClr val="FF0000"/>
                </a:solidFill>
              </a:rPr>
              <a:t>?</a:t>
            </a:r>
            <a:r>
              <a:rPr lang="ru-RU" sz="2800" b="1" dirty="0">
                <a:solidFill>
                  <a:srgbClr val="FF0000"/>
                </a:solidFill>
              </a:rPr>
              <a:t/>
            </a:r>
            <a:br>
              <a:rPr lang="ru-RU" sz="2800" b="1" dirty="0">
                <a:solidFill>
                  <a:srgbClr val="FF0000"/>
                </a:solidFill>
              </a:rPr>
            </a:br>
            <a:r>
              <a:rPr lang="ru-RU" sz="2800" b="1" dirty="0"/>
              <a:t>1. Противотуманных фар совместно с дальним светом фар</a:t>
            </a:r>
            <a:r>
              <a:rPr lang="ru-RU" sz="2800" b="1" dirty="0" smtClean="0"/>
              <a:t>.</a:t>
            </a:r>
            <a:r>
              <a:rPr lang="ru-RU" sz="2800" b="1" dirty="0"/>
              <a:t/>
            </a:r>
            <a:br>
              <a:rPr lang="ru-RU" sz="2800" b="1" dirty="0"/>
            </a:br>
            <a:r>
              <a:rPr lang="ru-RU" sz="2800" b="1" dirty="0"/>
              <a:t>2. Противотуманных фар совместно с ближним светом фар.</a:t>
            </a:r>
          </a:p>
        </p:txBody>
      </p:sp>
      <p:sp>
        <p:nvSpPr>
          <p:cNvPr id="3" name="Объект 2"/>
          <p:cNvSpPr>
            <a:spLocks noGrp="1"/>
          </p:cNvSpPr>
          <p:nvPr>
            <p:ph idx="1"/>
          </p:nvPr>
        </p:nvSpPr>
        <p:spPr>
          <a:xfrm>
            <a:off x="0" y="3356992"/>
            <a:ext cx="9144000" cy="3501008"/>
          </a:xfrm>
          <a:solidFill>
            <a:schemeClr val="bg2"/>
          </a:solidFill>
        </p:spPr>
        <p:txBody>
          <a:bodyPr>
            <a:normAutofit fontScale="92500" lnSpcReduction="20000"/>
          </a:bodyPr>
          <a:lstStyle/>
          <a:p>
            <a:pPr marL="0" indent="0">
              <a:buNone/>
            </a:pPr>
            <a:r>
              <a:rPr lang="ru-RU" b="1" dirty="0" smtClean="0">
                <a:solidFill>
                  <a:srgbClr val="FF0000"/>
                </a:solidFill>
              </a:rPr>
              <a:t>11. Как </a:t>
            </a:r>
            <a:r>
              <a:rPr lang="ru-RU" b="1" dirty="0">
                <a:solidFill>
                  <a:srgbClr val="FF0000"/>
                </a:solidFill>
              </a:rPr>
              <a:t>должен поступить водитель в случае потери сцепления колёс с дорогой из-за образования «водяного клина</a:t>
            </a:r>
            <a:r>
              <a:rPr lang="ru-RU" b="1" dirty="0" smtClean="0">
                <a:solidFill>
                  <a:srgbClr val="FF0000"/>
                </a:solidFill>
              </a:rPr>
              <a:t>».</a:t>
            </a:r>
            <a:endParaRPr lang="ru-RU" b="1" dirty="0">
              <a:solidFill>
                <a:srgbClr val="FF0000"/>
              </a:solidFill>
            </a:endParaRPr>
          </a:p>
          <a:p>
            <a:pPr marL="0" indent="0">
              <a:buNone/>
            </a:pPr>
            <a:r>
              <a:rPr lang="ru-RU" b="1" dirty="0"/>
              <a:t>1. Увеличить скорость</a:t>
            </a:r>
            <a:r>
              <a:rPr lang="ru-RU" b="1" dirty="0" smtClean="0"/>
              <a:t>.</a:t>
            </a:r>
            <a:endParaRPr lang="ru-RU" b="1" dirty="0"/>
          </a:p>
          <a:p>
            <a:pPr marL="0" indent="0">
              <a:buNone/>
            </a:pPr>
            <a:r>
              <a:rPr lang="ru-RU" b="1" dirty="0"/>
              <a:t>2. Снизить скорость резким нажатием на педаль тормоза</a:t>
            </a:r>
            <a:r>
              <a:rPr lang="ru-RU" b="1" dirty="0" smtClean="0"/>
              <a:t>.</a:t>
            </a:r>
            <a:endParaRPr lang="ru-RU" b="1" dirty="0"/>
          </a:p>
          <a:p>
            <a:pPr marL="0" indent="0">
              <a:buNone/>
            </a:pPr>
            <a:r>
              <a:rPr lang="ru-RU" b="1" dirty="0"/>
              <a:t>3. Снизить скорость, применяя торможение двигателем.</a:t>
            </a:r>
          </a:p>
        </p:txBody>
      </p:sp>
    </p:spTree>
    <p:extLst>
      <p:ext uri="{BB962C8B-B14F-4D97-AF65-F5344CB8AC3E}">
        <p14:creationId xmlns:p14="http://schemas.microsoft.com/office/powerpoint/2010/main" val="1110048621"/>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3467" y="3573016"/>
            <a:ext cx="9140533" cy="3284984"/>
          </a:xfrm>
          <a:solidFill>
            <a:schemeClr val="bg2">
              <a:lumMod val="90000"/>
            </a:schemeClr>
          </a:solidFill>
        </p:spPr>
        <p:txBody>
          <a:bodyPr>
            <a:normAutofit fontScale="92500" lnSpcReduction="10000"/>
          </a:bodyPr>
          <a:lstStyle/>
          <a:p>
            <a:pPr marL="0" indent="0">
              <a:buNone/>
            </a:pPr>
            <a:r>
              <a:rPr lang="ru-RU" b="1" dirty="0" smtClean="0">
                <a:solidFill>
                  <a:srgbClr val="FF0000"/>
                </a:solidFill>
              </a:rPr>
              <a:t> 12. Что </a:t>
            </a:r>
            <a:r>
              <a:rPr lang="ru-RU" b="1" dirty="0">
                <a:solidFill>
                  <a:srgbClr val="FF0000"/>
                </a:solidFill>
              </a:rPr>
              <a:t>Вам следует иметь в виду, увидев впереди пешехода, переходящего проезжую часть</a:t>
            </a:r>
            <a:r>
              <a:rPr lang="ru-RU" b="1" dirty="0" smtClean="0">
                <a:solidFill>
                  <a:srgbClr val="FF0000"/>
                </a:solidFill>
              </a:rPr>
              <a:t>?</a:t>
            </a:r>
            <a:endParaRPr lang="ru-RU" b="1" dirty="0">
              <a:solidFill>
                <a:srgbClr val="FF0000"/>
              </a:solidFill>
            </a:endParaRPr>
          </a:p>
          <a:p>
            <a:r>
              <a:rPr lang="ru-RU" dirty="0"/>
              <a:t>1. Что он может перейти дорогу, не меняя своего темпа движения или ускориться</a:t>
            </a:r>
            <a:r>
              <a:rPr lang="ru-RU" dirty="0" smtClean="0"/>
              <a:t>.</a:t>
            </a:r>
            <a:endParaRPr lang="ru-RU" dirty="0"/>
          </a:p>
          <a:p>
            <a:r>
              <a:rPr lang="ru-RU" dirty="0"/>
              <a:t>2. Что он может внезапно остановиться или отступить </a:t>
            </a:r>
            <a:r>
              <a:rPr lang="ru-RU" dirty="0" smtClean="0"/>
              <a:t>назад</a:t>
            </a:r>
            <a:r>
              <a:rPr lang="ru-RU" dirty="0"/>
              <a:t>.</a:t>
            </a:r>
          </a:p>
          <a:p>
            <a:r>
              <a:rPr lang="ru-RU" dirty="0"/>
              <a:t>3. Надо иметь в виду всё перечисленное.</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 y="3621"/>
            <a:ext cx="9155463" cy="3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333383"/>
      </p:ext>
    </p:extLst>
  </p:cSld>
  <p:clrMapOvr>
    <a:masterClrMapping/>
  </p:clrMapOvr>
  <p:transition spd="slow">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240360"/>
          </a:xfrm>
          <a:solidFill>
            <a:schemeClr val="accent4">
              <a:lumMod val="20000"/>
              <a:lumOff val="80000"/>
            </a:schemeClr>
          </a:solidFill>
        </p:spPr>
        <p:txBody>
          <a:bodyPr>
            <a:normAutofit/>
          </a:bodyPr>
          <a:lstStyle/>
          <a:p>
            <a:pPr algn="l"/>
            <a:r>
              <a:rPr lang="ru-RU" sz="3200" b="1" dirty="0" smtClean="0">
                <a:solidFill>
                  <a:srgbClr val="FF0000"/>
                </a:solidFill>
              </a:rPr>
              <a:t>13. Как </a:t>
            </a:r>
            <a:r>
              <a:rPr lang="ru-RU" sz="3200" b="1" dirty="0">
                <a:solidFill>
                  <a:srgbClr val="FF0000"/>
                </a:solidFill>
              </a:rPr>
              <a:t>влияет длительный разгон транспортного средства с включённой первой передачей на расход топлива</a:t>
            </a:r>
            <a:r>
              <a:rPr lang="ru-RU" sz="3200" b="1" dirty="0" smtClean="0">
                <a:solidFill>
                  <a:srgbClr val="FF0000"/>
                </a:solidFill>
              </a:rPr>
              <a:t>?</a:t>
            </a:r>
            <a:r>
              <a:rPr lang="ru-RU" sz="3200" b="1" dirty="0">
                <a:solidFill>
                  <a:srgbClr val="FF0000"/>
                </a:solidFill>
              </a:rPr>
              <a:t/>
            </a:r>
            <a:br>
              <a:rPr lang="ru-RU" sz="3200" b="1" dirty="0">
                <a:solidFill>
                  <a:srgbClr val="FF0000"/>
                </a:solidFill>
              </a:rPr>
            </a:br>
            <a:r>
              <a:rPr lang="ru-RU" sz="3200" b="1" dirty="0"/>
              <a:t>1. Расход топлива увеличивается</a:t>
            </a:r>
            <a:r>
              <a:rPr lang="ru-RU" sz="3200" b="1" dirty="0" smtClean="0"/>
              <a:t>.</a:t>
            </a:r>
            <a:r>
              <a:rPr lang="ru-RU" sz="3200" b="1" dirty="0"/>
              <a:t/>
            </a:r>
            <a:br>
              <a:rPr lang="ru-RU" sz="3200" b="1" dirty="0"/>
            </a:br>
            <a:r>
              <a:rPr lang="ru-RU" sz="3200" b="1" dirty="0"/>
              <a:t>2. Расход топлива уменьшается</a:t>
            </a:r>
            <a:r>
              <a:rPr lang="ru-RU" sz="3200" b="1" dirty="0" smtClean="0"/>
              <a:t>.</a:t>
            </a:r>
            <a:r>
              <a:rPr lang="ru-RU" sz="3200" b="1" dirty="0"/>
              <a:t/>
            </a:r>
            <a:br>
              <a:rPr lang="ru-RU" sz="3200" b="1" dirty="0"/>
            </a:br>
            <a:r>
              <a:rPr lang="ru-RU" sz="3200" b="1" dirty="0"/>
              <a:t>3. Расход топлива не изменяется.</a:t>
            </a:r>
          </a:p>
        </p:txBody>
      </p:sp>
      <p:sp>
        <p:nvSpPr>
          <p:cNvPr id="3" name="Объект 2"/>
          <p:cNvSpPr>
            <a:spLocks noGrp="1"/>
          </p:cNvSpPr>
          <p:nvPr>
            <p:ph idx="1"/>
          </p:nvPr>
        </p:nvSpPr>
        <p:spPr>
          <a:xfrm>
            <a:off x="0" y="3356992"/>
            <a:ext cx="9036496" cy="3501008"/>
          </a:xfrm>
          <a:solidFill>
            <a:schemeClr val="accent3">
              <a:lumMod val="20000"/>
              <a:lumOff val="80000"/>
            </a:schemeClr>
          </a:solidFill>
        </p:spPr>
        <p:txBody>
          <a:bodyPr>
            <a:normAutofit lnSpcReduction="10000"/>
          </a:bodyPr>
          <a:lstStyle/>
          <a:p>
            <a:pPr marL="0" indent="0">
              <a:buNone/>
            </a:pPr>
            <a:r>
              <a:rPr lang="ru-RU" b="1" dirty="0" smtClean="0">
                <a:solidFill>
                  <a:srgbClr val="FF0000"/>
                </a:solidFill>
              </a:rPr>
              <a:t> 14. Какой </a:t>
            </a:r>
            <a:r>
              <a:rPr lang="ru-RU" b="1" dirty="0">
                <a:solidFill>
                  <a:srgbClr val="FF0000"/>
                </a:solidFill>
              </a:rPr>
              <a:t>стиль вождения обеспечит наименьший расход топлива</a:t>
            </a:r>
            <a:r>
              <a:rPr lang="ru-RU" b="1" dirty="0" smtClean="0">
                <a:solidFill>
                  <a:srgbClr val="FF0000"/>
                </a:solidFill>
              </a:rPr>
              <a:t>?</a:t>
            </a:r>
            <a:endParaRPr lang="ru-RU" b="1" dirty="0">
              <a:solidFill>
                <a:srgbClr val="FF0000"/>
              </a:solidFill>
            </a:endParaRPr>
          </a:p>
          <a:p>
            <a:r>
              <a:rPr lang="ru-RU" b="1" dirty="0"/>
              <a:t>1. Частое и резкое ускорение при плавном замедлении</a:t>
            </a:r>
            <a:r>
              <a:rPr lang="ru-RU" b="1" dirty="0" smtClean="0"/>
              <a:t>.</a:t>
            </a:r>
            <a:endParaRPr lang="ru-RU" b="1" dirty="0"/>
          </a:p>
          <a:p>
            <a:r>
              <a:rPr lang="ru-RU" b="1" dirty="0"/>
              <a:t>2. Плавное ускорение при резком замедлении</a:t>
            </a:r>
            <a:r>
              <a:rPr lang="ru-RU" b="1" dirty="0" smtClean="0"/>
              <a:t>.</a:t>
            </a:r>
            <a:endParaRPr lang="ru-RU" b="1" dirty="0"/>
          </a:p>
          <a:p>
            <a:r>
              <a:rPr lang="ru-RU" b="1" dirty="0"/>
              <a:t>3. Плавное ускорение при плавном замедлении.</a:t>
            </a:r>
          </a:p>
        </p:txBody>
      </p:sp>
    </p:spTree>
    <p:extLst>
      <p:ext uri="{BB962C8B-B14F-4D97-AF65-F5344CB8AC3E}">
        <p14:creationId xmlns:p14="http://schemas.microsoft.com/office/powerpoint/2010/main" val="3682387570"/>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a:solidFill>
            <a:schemeClr val="bg1">
              <a:lumMod val="95000"/>
            </a:schemeClr>
          </a:solidFill>
        </p:spPr>
        <p:txBody>
          <a:bodyPr>
            <a:noAutofit/>
          </a:bodyPr>
          <a:lstStyle/>
          <a:p>
            <a:pPr algn="l"/>
            <a:r>
              <a:rPr lang="ru-RU" sz="2400" b="1" dirty="0" smtClean="0">
                <a:solidFill>
                  <a:srgbClr val="FF0000"/>
                </a:solidFill>
              </a:rPr>
              <a:t>15. Как </a:t>
            </a:r>
            <a:r>
              <a:rPr lang="ru-RU" sz="2400" b="1" dirty="0">
                <a:solidFill>
                  <a:srgbClr val="FF0000"/>
                </a:solidFill>
              </a:rPr>
              <a:t>влияет утомление водителя на его внимание и реакцию</a:t>
            </a:r>
            <a:r>
              <a:rPr lang="ru-RU" sz="2400" b="1" dirty="0" smtClean="0">
                <a:solidFill>
                  <a:srgbClr val="FF0000"/>
                </a:solidFill>
              </a:rPr>
              <a:t>?</a:t>
            </a:r>
            <a:r>
              <a:rPr lang="ru-RU" sz="2400" b="1" dirty="0">
                <a:solidFill>
                  <a:srgbClr val="FF0000"/>
                </a:solidFill>
              </a:rPr>
              <a:t/>
            </a:r>
            <a:br>
              <a:rPr lang="ru-RU" sz="2400" b="1" dirty="0">
                <a:solidFill>
                  <a:srgbClr val="FF0000"/>
                </a:solidFill>
              </a:rPr>
            </a:br>
            <a:r>
              <a:rPr lang="ru-RU" sz="2400" b="1" dirty="0"/>
              <a:t>1. Внимание притупляется, время реакции уменьшается</a:t>
            </a:r>
            <a:r>
              <a:rPr lang="ru-RU" sz="2400" b="1" dirty="0" smtClean="0"/>
              <a:t>.</a:t>
            </a:r>
            <a:r>
              <a:rPr lang="ru-RU" sz="2400" b="1" dirty="0"/>
              <a:t/>
            </a:r>
            <a:br>
              <a:rPr lang="ru-RU" sz="2400" b="1" dirty="0"/>
            </a:br>
            <a:r>
              <a:rPr lang="ru-RU" sz="2400" b="1" dirty="0"/>
              <a:t>2. Внимание притупляется, время реакции увеличивается</a:t>
            </a:r>
            <a:r>
              <a:rPr lang="ru-RU" sz="2400" b="1" dirty="0" smtClean="0"/>
              <a:t>.</a:t>
            </a:r>
            <a:r>
              <a:rPr lang="ru-RU" sz="2400" b="1" dirty="0"/>
              <a:t/>
            </a:r>
            <a:br>
              <a:rPr lang="ru-RU" sz="2400" b="1" dirty="0"/>
            </a:br>
            <a:r>
              <a:rPr lang="ru-RU" sz="2400" b="1" dirty="0"/>
              <a:t>3. Внимание не изменяется, время реакции увеличивается.</a:t>
            </a:r>
          </a:p>
        </p:txBody>
      </p:sp>
      <p:sp>
        <p:nvSpPr>
          <p:cNvPr id="3" name="Объект 2"/>
          <p:cNvSpPr>
            <a:spLocks noGrp="1"/>
          </p:cNvSpPr>
          <p:nvPr>
            <p:ph idx="1"/>
          </p:nvPr>
        </p:nvSpPr>
        <p:spPr>
          <a:xfrm>
            <a:off x="467544" y="2780928"/>
            <a:ext cx="8219256" cy="3960440"/>
          </a:xfrm>
          <a:solidFill>
            <a:schemeClr val="accent4">
              <a:lumMod val="20000"/>
              <a:lumOff val="80000"/>
            </a:schemeClr>
          </a:solidFill>
        </p:spPr>
        <p:txBody>
          <a:bodyPr>
            <a:normAutofit/>
          </a:bodyPr>
          <a:lstStyle/>
          <a:p>
            <a:pPr marL="0" indent="0">
              <a:buNone/>
            </a:pPr>
            <a:r>
              <a:rPr lang="ru-RU" b="1" dirty="0" smtClean="0">
                <a:solidFill>
                  <a:srgbClr val="FF0000"/>
                </a:solidFill>
              </a:rPr>
              <a:t>16. Каковы </a:t>
            </a:r>
            <a:r>
              <a:rPr lang="ru-RU" b="1" dirty="0">
                <a:solidFill>
                  <a:srgbClr val="FF0000"/>
                </a:solidFill>
              </a:rPr>
              <a:t>типичные признаки наступившего утомления водителя</a:t>
            </a:r>
            <a:r>
              <a:rPr lang="ru-RU" b="1" dirty="0" smtClean="0">
                <a:solidFill>
                  <a:srgbClr val="FF0000"/>
                </a:solidFill>
              </a:rPr>
              <a:t>?</a:t>
            </a:r>
            <a:endParaRPr lang="ru-RU" b="1" dirty="0">
              <a:solidFill>
                <a:srgbClr val="FF0000"/>
              </a:solidFill>
            </a:endParaRPr>
          </a:p>
          <a:p>
            <a:r>
              <a:rPr lang="ru-RU" b="1" dirty="0"/>
              <a:t>1. Сонливость, вялость, притупление внимания</a:t>
            </a:r>
            <a:r>
              <a:rPr lang="ru-RU" b="1" dirty="0" smtClean="0"/>
              <a:t>.</a:t>
            </a:r>
            <a:endParaRPr lang="ru-RU" b="1" dirty="0"/>
          </a:p>
          <a:p>
            <a:r>
              <a:rPr lang="ru-RU" b="1" dirty="0"/>
              <a:t>2. Возбуждённость, раздражительность</a:t>
            </a:r>
            <a:r>
              <a:rPr lang="ru-RU" b="1" dirty="0" smtClean="0"/>
              <a:t>.</a:t>
            </a:r>
            <a:endParaRPr lang="ru-RU" b="1" dirty="0"/>
          </a:p>
          <a:p>
            <a:r>
              <a:rPr lang="ru-RU" b="1" dirty="0"/>
              <a:t>3. Головокружение, резь в глазах, повышенная потливость.</a:t>
            </a:r>
          </a:p>
        </p:txBody>
      </p:sp>
    </p:spTree>
    <p:extLst>
      <p:ext uri="{BB962C8B-B14F-4D97-AF65-F5344CB8AC3E}">
        <p14:creationId xmlns:p14="http://schemas.microsoft.com/office/powerpoint/2010/main" val="3603259689"/>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r>
              <a:rPr lang="ru-RU" sz="2800" b="1" dirty="0" smtClean="0">
                <a:solidFill>
                  <a:srgbClr val="FF0000"/>
                </a:solidFill>
              </a:rPr>
              <a:t>17. Принято </a:t>
            </a:r>
            <a:r>
              <a:rPr lang="ru-RU" sz="2800" b="1" dirty="0">
                <a:solidFill>
                  <a:srgbClr val="FF0000"/>
                </a:solidFill>
              </a:rPr>
              <a:t>считать, что среднее время реакции водителя составляет:</a:t>
            </a:r>
          </a:p>
          <a:p>
            <a:r>
              <a:rPr lang="ru-RU" sz="2800" dirty="0"/>
              <a:t>1. Примерно 0,5 секунды.</a:t>
            </a:r>
          </a:p>
          <a:p>
            <a:r>
              <a:rPr lang="ru-RU" sz="2800" dirty="0"/>
              <a:t>2. Примерно 1 секунду.</a:t>
            </a:r>
          </a:p>
          <a:p>
            <a:r>
              <a:rPr lang="ru-RU" sz="2800" dirty="0"/>
              <a:t>3. Примерно 2 секунды</a:t>
            </a:r>
            <a:r>
              <a:rPr lang="ru-RU" sz="2800" dirty="0" smtClean="0"/>
              <a:t>.</a:t>
            </a:r>
          </a:p>
          <a:p>
            <a:r>
              <a:rPr lang="ru-RU" sz="2800" b="1" dirty="0" smtClean="0">
                <a:solidFill>
                  <a:srgbClr val="FF0000"/>
                </a:solidFill>
              </a:rPr>
              <a:t>18. </a:t>
            </a:r>
            <a:r>
              <a:rPr lang="ru-RU" sz="2800" b="1" dirty="0">
                <a:solidFill>
                  <a:srgbClr val="FF0000"/>
                </a:solidFill>
              </a:rPr>
              <a:t>Установленный факт употребления водителем вызывающих алкогольное опьянение веществ определяется наличием в его организме абсолютного этилового спирта в концентрации, превышающей:</a:t>
            </a:r>
          </a:p>
          <a:p>
            <a:pPr marL="514350" indent="-514350">
              <a:buAutoNum type="arabicPeriod"/>
            </a:pPr>
            <a:r>
              <a:rPr lang="ru-RU" sz="2800" dirty="0" smtClean="0"/>
              <a:t>0,10 </a:t>
            </a:r>
            <a:r>
              <a:rPr lang="ru-RU" sz="2800" dirty="0"/>
              <a:t>миллиграмма на один литр выдыхаемого воздуха</a:t>
            </a:r>
            <a:r>
              <a:rPr lang="ru-RU" sz="2800" dirty="0" smtClean="0"/>
              <a:t>.</a:t>
            </a:r>
          </a:p>
          <a:p>
            <a:pPr marL="514350" indent="-514350">
              <a:buAutoNum type="arabicPeriod"/>
            </a:pPr>
            <a:r>
              <a:rPr lang="ru-RU" sz="2800" dirty="0" smtClean="0"/>
              <a:t>0,16 </a:t>
            </a:r>
            <a:r>
              <a:rPr lang="ru-RU" sz="2800" dirty="0"/>
              <a:t>миллиграмма на один литр выдыхаемого воздуха</a:t>
            </a:r>
            <a:r>
              <a:rPr lang="ru-RU" sz="2800" dirty="0" smtClean="0"/>
              <a:t>.</a:t>
            </a:r>
          </a:p>
          <a:p>
            <a:pPr marL="514350" indent="-514350">
              <a:buAutoNum type="arabicPeriod"/>
            </a:pPr>
            <a:r>
              <a:rPr lang="ru-RU" sz="2800" dirty="0" smtClean="0"/>
              <a:t> </a:t>
            </a:r>
            <a:r>
              <a:rPr lang="ru-RU" sz="2800" dirty="0"/>
              <a:t>0,25 миллиграмма на один литр выдыхаемого воздуха.</a:t>
            </a:r>
          </a:p>
          <a:p>
            <a:endParaRPr lang="ru-RU" sz="2800" dirty="0"/>
          </a:p>
        </p:txBody>
      </p:sp>
    </p:spTree>
    <p:extLst>
      <p:ext uri="{BB962C8B-B14F-4D97-AF65-F5344CB8AC3E}">
        <p14:creationId xmlns:p14="http://schemas.microsoft.com/office/powerpoint/2010/main" val="2807796842"/>
      </p:ext>
    </p:extLst>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93866"/>
          </a:xfrm>
          <a:prstGeom prst="rect">
            <a:avLst/>
          </a:prstGeom>
        </p:spPr>
        <p:txBody>
          <a:bodyPr wrap="square">
            <a:spAutoFit/>
          </a:bodyPr>
          <a:lstStyle/>
          <a:p>
            <a:r>
              <a:rPr lang="ru-RU" sz="2800" b="1" dirty="0" smtClean="0">
                <a:solidFill>
                  <a:srgbClr val="FF0000"/>
                </a:solidFill>
              </a:rPr>
              <a:t>19. Как </a:t>
            </a:r>
            <a:r>
              <a:rPr lang="ru-RU" sz="2800" b="1" dirty="0">
                <a:solidFill>
                  <a:srgbClr val="FF0000"/>
                </a:solidFill>
              </a:rPr>
              <a:t>зависит величина тормозного пути транспортного средства от скорости движения?</a:t>
            </a:r>
          </a:p>
          <a:p>
            <a:r>
              <a:rPr lang="ru-RU" sz="2800" dirty="0"/>
              <a:t>1. Не зависит.</a:t>
            </a:r>
          </a:p>
          <a:p>
            <a:r>
              <a:rPr lang="ru-RU" sz="2800" dirty="0"/>
              <a:t>2. Увеличивается пропорционально скорости.</a:t>
            </a:r>
          </a:p>
          <a:p>
            <a:r>
              <a:rPr lang="ru-RU" sz="2800" dirty="0"/>
              <a:t>3. Увеличивается пропорционально квадрату скорости</a:t>
            </a:r>
            <a:r>
              <a:rPr lang="ru-RU" sz="2800" dirty="0" smtClean="0"/>
              <a:t>.</a:t>
            </a:r>
          </a:p>
          <a:p>
            <a:r>
              <a:rPr lang="ru-RU" sz="2800" b="1" dirty="0" smtClean="0">
                <a:solidFill>
                  <a:srgbClr val="FF0000"/>
                </a:solidFill>
              </a:rPr>
              <a:t>20. </a:t>
            </a:r>
            <a:r>
              <a:rPr lang="ru-RU" sz="2800" b="1" dirty="0">
                <a:solidFill>
                  <a:srgbClr val="FF0000"/>
                </a:solidFill>
              </a:rPr>
              <a:t>Как правильно произвести экстренное торможение, если автомобиль оборудован антиблокировочной тормозной системой?</a:t>
            </a:r>
          </a:p>
          <a:p>
            <a:pPr marL="514350" indent="-514350">
              <a:buAutoNum type="arabicPeriod"/>
            </a:pPr>
            <a:r>
              <a:rPr lang="ru-RU" sz="2800" dirty="0" smtClean="0"/>
              <a:t>Путем </a:t>
            </a:r>
            <a:r>
              <a:rPr lang="ru-RU" sz="2800" dirty="0"/>
              <a:t>прерывистого нажатия на педаль тормоза</a:t>
            </a:r>
            <a:r>
              <a:rPr lang="ru-RU" sz="2800" dirty="0" smtClean="0"/>
              <a:t>.</a:t>
            </a:r>
          </a:p>
          <a:p>
            <a:pPr marL="514350" indent="-514350">
              <a:buAutoNum type="arabicPeriod"/>
            </a:pPr>
            <a:r>
              <a:rPr lang="ru-RU" sz="2800" dirty="0" smtClean="0"/>
              <a:t> </a:t>
            </a:r>
            <a:r>
              <a:rPr lang="ru-RU" sz="2800" dirty="0"/>
              <a:t>Путем нажатия на педаль тормоза до упора и удерживания ее до полной остановки</a:t>
            </a:r>
            <a:r>
              <a:rPr lang="ru-RU" sz="2800" dirty="0" smtClean="0"/>
              <a:t>.</a:t>
            </a:r>
          </a:p>
          <a:p>
            <a:pPr marL="514350" indent="-514350">
              <a:buAutoNum type="arabicPeriod"/>
            </a:pPr>
            <a:r>
              <a:rPr lang="ru-RU" sz="2800" dirty="0" smtClean="0"/>
              <a:t> </a:t>
            </a:r>
            <a:r>
              <a:rPr lang="ru-RU" sz="2800" dirty="0"/>
              <a:t>Путем использования стояночной тормозной системы.</a:t>
            </a:r>
          </a:p>
          <a:p>
            <a:endParaRPr lang="ru-RU" sz="2800" dirty="0"/>
          </a:p>
        </p:txBody>
      </p:sp>
    </p:spTree>
    <p:extLst>
      <p:ext uri="{BB962C8B-B14F-4D97-AF65-F5344CB8AC3E}">
        <p14:creationId xmlns:p14="http://schemas.microsoft.com/office/powerpoint/2010/main" val="2927062951"/>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 y="0"/>
            <a:ext cx="5589869" cy="210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52120" y="-4057"/>
            <a:ext cx="3491880" cy="2031325"/>
          </a:xfrm>
          <a:prstGeom prst="rect">
            <a:avLst/>
          </a:prstGeom>
          <a:noFill/>
        </p:spPr>
        <p:txBody>
          <a:bodyPr wrap="square" rtlCol="0">
            <a:spAutoFit/>
          </a:bodyPr>
          <a:lstStyle/>
          <a:p>
            <a:r>
              <a:rPr lang="ru-RU" b="1" i="1" dirty="0"/>
              <a:t>блокировка </a:t>
            </a:r>
            <a:r>
              <a:rPr lang="ru-RU" b="1" i="1" dirty="0" smtClean="0"/>
              <a:t>колёс при торможении</a:t>
            </a:r>
            <a:r>
              <a:rPr lang="ru-RU" dirty="0"/>
              <a:t> </a:t>
            </a:r>
            <a:r>
              <a:rPr lang="ru-RU" dirty="0" smtClean="0"/>
              <a:t> все </a:t>
            </a:r>
            <a:r>
              <a:rPr lang="ru-RU" dirty="0"/>
              <a:t>четыре колеса </a:t>
            </a:r>
            <a:r>
              <a:rPr lang="ru-RU" dirty="0" smtClean="0"/>
              <a:t>перестали вращаться </a:t>
            </a:r>
            <a:r>
              <a:rPr lang="ru-RU" dirty="0"/>
              <a:t>и пока колёса не катятся по дороге, а именно скользят, вращать руль совершенно бессмысленно – это не даст никакого результата.</a:t>
            </a:r>
            <a:r>
              <a:rPr lang="ru-RU" b="1" dirty="0" smtClean="0"/>
              <a:t>.</a:t>
            </a:r>
            <a:endParaRPr lang="ru-RU" dirty="0"/>
          </a:p>
        </p:txBody>
      </p:sp>
      <p:sp>
        <p:nvSpPr>
          <p:cNvPr id="3" name="TextBox 2"/>
          <p:cNvSpPr txBox="1"/>
          <p:nvPr/>
        </p:nvSpPr>
        <p:spPr>
          <a:xfrm>
            <a:off x="179512" y="2276872"/>
            <a:ext cx="8964488" cy="3139321"/>
          </a:xfrm>
          <a:prstGeom prst="rect">
            <a:avLst/>
          </a:prstGeom>
          <a:noFill/>
        </p:spPr>
        <p:txBody>
          <a:bodyPr wrap="square" rtlCol="0">
            <a:spAutoFit/>
          </a:bodyPr>
          <a:lstStyle/>
          <a:p>
            <a:r>
              <a:rPr lang="ru-RU" b="1" dirty="0"/>
              <a:t>Автомобиль управляем до тех пор, пока колеса катятся</a:t>
            </a:r>
            <a:r>
              <a:rPr lang="ru-RU" b="1" dirty="0" smtClean="0"/>
              <a:t>!</a:t>
            </a:r>
            <a:endParaRPr lang="ru-RU" dirty="0"/>
          </a:p>
          <a:p>
            <a:r>
              <a:rPr lang="ru-RU" b="1" dirty="0"/>
              <a:t>Если колёса заблокировать, автомобиль становится неуправляемым</a:t>
            </a:r>
            <a:r>
              <a:rPr lang="ru-RU" b="1" dirty="0" smtClean="0"/>
              <a:t>!</a:t>
            </a:r>
            <a:endParaRPr lang="ru-RU" dirty="0"/>
          </a:p>
          <a:p>
            <a:r>
              <a:rPr lang="ru-RU" dirty="0"/>
              <a:t>Отсюда вывод – во всех случаях усилие на педаль тормоза надо наращивать плавно! Если ситуация спокойная, эта плавность может быть сколь угодно растянута во времени. Если требуется экстренное торможение, тогда плавность нажатия на педаль будет до предела сжата во времени. Но всё-таки это не будет удар по тормозам!</a:t>
            </a:r>
          </a:p>
          <a:p>
            <a:r>
              <a:rPr lang="ru-RU" dirty="0"/>
              <a:t>Что водителю даёт такая плавность нажатия? Водитель вовремя почувствует, что перешёл грань дозволенного – машина «поплыла», заскользила. То есть теперь торможения никакого нет – колеса потеряли сцепление с дорогой! Надо ослабить нажатие на педаль, чтобы восстановить эффект торможения и вернуть машине управляемость.</a:t>
            </a:r>
          </a:p>
        </p:txBody>
      </p:sp>
    </p:spTree>
    <p:extLst>
      <p:ext uri="{BB962C8B-B14F-4D97-AF65-F5344CB8AC3E}">
        <p14:creationId xmlns:p14="http://schemas.microsoft.com/office/powerpoint/2010/main" val="4247418261"/>
      </p:ext>
    </p:extLst>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93866"/>
          </a:xfrm>
          <a:prstGeom prst="rect">
            <a:avLst/>
          </a:prstGeom>
        </p:spPr>
        <p:txBody>
          <a:bodyPr wrap="square">
            <a:spAutoFit/>
          </a:bodyPr>
          <a:lstStyle/>
          <a:p>
            <a:r>
              <a:rPr lang="ru-RU" sz="2800" b="1" dirty="0" smtClean="0">
                <a:solidFill>
                  <a:srgbClr val="FF0000"/>
                </a:solidFill>
              </a:rPr>
              <a:t>21. Как </a:t>
            </a:r>
            <a:r>
              <a:rPr lang="ru-RU" sz="2800" b="1" dirty="0">
                <a:solidFill>
                  <a:srgbClr val="FF0000"/>
                </a:solidFill>
              </a:rPr>
              <a:t>воспринимается водителем скорость своего автомобиля при длительном движении по равнинной дороге на большой скорости?</a:t>
            </a:r>
          </a:p>
          <a:p>
            <a:r>
              <a:rPr lang="ru-RU" sz="2800" dirty="0"/>
              <a:t>1. Кажется меньше, чем в действительности.</a:t>
            </a:r>
          </a:p>
          <a:p>
            <a:r>
              <a:rPr lang="ru-RU" sz="2800" dirty="0"/>
              <a:t>2. Восприятие скорости не меняется.</a:t>
            </a:r>
          </a:p>
          <a:p>
            <a:r>
              <a:rPr lang="ru-RU" sz="2800" dirty="0"/>
              <a:t>3. Кажется больше, чем в действительности</a:t>
            </a:r>
            <a:r>
              <a:rPr lang="ru-RU" sz="2800" dirty="0" smtClean="0"/>
              <a:t>.</a:t>
            </a:r>
          </a:p>
          <a:p>
            <a:r>
              <a:rPr lang="ru-RU" sz="2800" b="1" dirty="0">
                <a:solidFill>
                  <a:srgbClr val="FF0000"/>
                </a:solidFill>
              </a:rPr>
              <a:t>22. Для предупреждения скатывания автомобиля с механической трансмиссией при кратковременной остановке на подъеме следует:</a:t>
            </a:r>
          </a:p>
          <a:p>
            <a:r>
              <a:rPr lang="ru-RU" sz="2800" dirty="0"/>
              <a:t>1. Привести в действие стояночный тормоз.</a:t>
            </a:r>
          </a:p>
          <a:p>
            <a:r>
              <a:rPr lang="ru-RU" sz="2800" dirty="0"/>
              <a:t>2. Включить первую передачу или передачу заднего хода.</a:t>
            </a:r>
          </a:p>
          <a:p>
            <a:r>
              <a:rPr lang="ru-RU" sz="2800" dirty="0"/>
              <a:t>3. Перевести рычаг переключения передач в нейтральное положение.</a:t>
            </a:r>
          </a:p>
        </p:txBody>
      </p:sp>
    </p:spTree>
    <p:extLst>
      <p:ext uri="{BB962C8B-B14F-4D97-AF65-F5344CB8AC3E}">
        <p14:creationId xmlns:p14="http://schemas.microsoft.com/office/powerpoint/2010/main" val="1985524986"/>
      </p:ext>
    </p:extLst>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680"/>
            <a:ext cx="9144000" cy="5632311"/>
          </a:xfrm>
          <a:prstGeom prst="rect">
            <a:avLst/>
          </a:prstGeom>
        </p:spPr>
        <p:txBody>
          <a:bodyPr wrap="square">
            <a:spAutoFit/>
          </a:bodyPr>
          <a:lstStyle/>
          <a:p>
            <a:r>
              <a:rPr lang="ru-RU" sz="2400" b="1" dirty="0" smtClean="0">
                <a:solidFill>
                  <a:srgbClr val="FF0000"/>
                </a:solidFill>
              </a:rPr>
              <a:t>23. На </a:t>
            </a:r>
            <a:r>
              <a:rPr lang="ru-RU" sz="2400" b="1" dirty="0">
                <a:solidFill>
                  <a:srgbClr val="FF0000"/>
                </a:solidFill>
              </a:rPr>
              <a:t>повороте возник занос задней оси </a:t>
            </a:r>
            <a:r>
              <a:rPr lang="ru-RU" sz="2400" b="1" dirty="0" err="1">
                <a:solidFill>
                  <a:srgbClr val="FF0000"/>
                </a:solidFill>
              </a:rPr>
              <a:t>переднеприводного</a:t>
            </a:r>
            <a:r>
              <a:rPr lang="ru-RU" sz="2400" b="1" dirty="0">
                <a:solidFill>
                  <a:srgbClr val="FF0000"/>
                </a:solidFill>
              </a:rPr>
              <a:t> автомобиля. Ваши действия?</a:t>
            </a:r>
          </a:p>
          <a:p>
            <a:r>
              <a:rPr lang="ru-RU" sz="2400" dirty="0"/>
              <a:t>1. Уменьшите подачу топлива, рулевым колесом стабилизируете движение.</a:t>
            </a:r>
          </a:p>
          <a:p>
            <a:r>
              <a:rPr lang="ru-RU" sz="2400" dirty="0"/>
              <a:t>2. Притормозите и повернете рулевое колесо в сторону заноса.</a:t>
            </a:r>
          </a:p>
          <a:p>
            <a:r>
              <a:rPr lang="ru-RU" sz="2400" dirty="0"/>
              <a:t>3. Слегка увеличите подачу топлива, корректируя направление движения рулевым колесом.</a:t>
            </a:r>
          </a:p>
          <a:p>
            <a:r>
              <a:rPr lang="ru-RU" sz="2400" dirty="0"/>
              <a:t>4. Значительно увеличите подачу топлива, не меняя положения рулевого </a:t>
            </a:r>
            <a:r>
              <a:rPr lang="ru-RU" sz="2400" dirty="0" smtClean="0"/>
              <a:t>колеса</a:t>
            </a:r>
          </a:p>
          <a:p>
            <a:r>
              <a:rPr lang="ru-RU" sz="2400" b="1" dirty="0">
                <a:solidFill>
                  <a:srgbClr val="FF0000"/>
                </a:solidFill>
              </a:rPr>
              <a:t>24. При </a:t>
            </a:r>
            <a:r>
              <a:rPr lang="ru-RU" sz="2400" b="1" dirty="0" err="1">
                <a:solidFill>
                  <a:srgbClr val="FF0000"/>
                </a:solidFill>
              </a:rPr>
              <a:t>трогании</a:t>
            </a:r>
            <a:r>
              <a:rPr lang="ru-RU" sz="2400" b="1" dirty="0">
                <a:solidFill>
                  <a:srgbClr val="FF0000"/>
                </a:solidFill>
              </a:rPr>
              <a:t> на подъеме на автомобиле с механической коробкой передач следует начинать отключать (отпускать) стояночный тормоз:</a:t>
            </a:r>
          </a:p>
          <a:p>
            <a:r>
              <a:rPr lang="ru-RU" sz="2400" dirty="0"/>
              <a:t>1. До начала движения.</a:t>
            </a:r>
          </a:p>
          <a:p>
            <a:r>
              <a:rPr lang="ru-RU" sz="2400" dirty="0"/>
              <a:t>2. Одновременно с началом движения.</a:t>
            </a:r>
          </a:p>
          <a:p>
            <a:r>
              <a:rPr lang="ru-RU" sz="2400" dirty="0"/>
              <a:t>3. После начала движения.</a:t>
            </a:r>
          </a:p>
        </p:txBody>
      </p:sp>
    </p:spTree>
    <p:extLst>
      <p:ext uri="{BB962C8B-B14F-4D97-AF65-F5344CB8AC3E}">
        <p14:creationId xmlns:p14="http://schemas.microsoft.com/office/powerpoint/2010/main" val="1377790046"/>
      </p:ext>
    </p:extLst>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70" y="-4125"/>
            <a:ext cx="9122229" cy="6124754"/>
          </a:xfrm>
          <a:prstGeom prst="rect">
            <a:avLst/>
          </a:prstGeom>
        </p:spPr>
        <p:txBody>
          <a:bodyPr wrap="square">
            <a:spAutoFit/>
          </a:bodyPr>
          <a:lstStyle/>
          <a:p>
            <a:r>
              <a:rPr lang="ru-RU" sz="2800" b="1" dirty="0" smtClean="0">
                <a:solidFill>
                  <a:srgbClr val="FF0000"/>
                </a:solidFill>
              </a:rPr>
              <a:t>25. При </a:t>
            </a:r>
            <a:r>
              <a:rPr lang="ru-RU" sz="2800" b="1" dirty="0">
                <a:solidFill>
                  <a:srgbClr val="FF0000"/>
                </a:solidFill>
              </a:rPr>
              <a:t>движении по какому участку дороги действие сильного бокового ветра наиболее опасно?</a:t>
            </a:r>
          </a:p>
          <a:p>
            <a:r>
              <a:rPr lang="ru-RU" sz="2800" dirty="0"/>
              <a:t>1. По закрытому деревьями.</a:t>
            </a:r>
          </a:p>
          <a:p>
            <a:r>
              <a:rPr lang="ru-RU" sz="2800" dirty="0"/>
              <a:t>2. При выезде с закрытого участка на открытый.</a:t>
            </a:r>
          </a:p>
          <a:p>
            <a:r>
              <a:rPr lang="ru-RU" sz="2800" dirty="0"/>
              <a:t>3. По открытому</a:t>
            </a:r>
            <a:r>
              <a:rPr lang="ru-RU" sz="2800" dirty="0" smtClean="0"/>
              <a:t>.</a:t>
            </a:r>
          </a:p>
          <a:p>
            <a:r>
              <a:rPr lang="ru-RU" sz="2800" b="1" dirty="0">
                <a:solidFill>
                  <a:srgbClr val="FF0000"/>
                </a:solidFill>
              </a:rPr>
              <a:t>26. Как правильно произвести экстренное торможение на скользкой дороге, если автомобиль не оборудован антиблокировочной тормозной системой?</a:t>
            </a:r>
          </a:p>
          <a:p>
            <a:r>
              <a:rPr lang="ru-RU" sz="2800" dirty="0"/>
              <a:t>1. Нажать на педаль тормоза до упора и удерживать ее до полной остановки.</a:t>
            </a:r>
          </a:p>
          <a:p>
            <a:r>
              <a:rPr lang="ru-RU" sz="2800" dirty="0"/>
              <a:t>2. Нажать на педаль тормоза с одновременным использованием стояночного тормоза.</a:t>
            </a:r>
          </a:p>
          <a:p>
            <a:r>
              <a:rPr lang="ru-RU" sz="2800" dirty="0"/>
              <a:t>3. Тормозить прерывистым нажатием на педаль тормоза, не допуская блокировки колес.</a:t>
            </a:r>
          </a:p>
        </p:txBody>
      </p:sp>
    </p:spTree>
    <p:extLst>
      <p:ext uri="{BB962C8B-B14F-4D97-AF65-F5344CB8AC3E}">
        <p14:creationId xmlns:p14="http://schemas.microsoft.com/office/powerpoint/2010/main" val="3361153821"/>
      </p:ext>
    </p:extLst>
  </p:cSld>
  <p:clrMapOvr>
    <a:masterClrMapping/>
  </p:clrMapOvr>
  <p:transition spd="slow">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145"/>
            <a:ext cx="9144000" cy="5262979"/>
          </a:xfrm>
          <a:prstGeom prst="rect">
            <a:avLst/>
          </a:prstGeom>
        </p:spPr>
        <p:txBody>
          <a:bodyPr wrap="square">
            <a:spAutoFit/>
          </a:bodyPr>
          <a:lstStyle/>
          <a:p>
            <a:r>
              <a:rPr lang="ru-RU" sz="2800" b="1" dirty="0" smtClean="0">
                <a:solidFill>
                  <a:srgbClr val="FF0000"/>
                </a:solidFill>
              </a:rPr>
              <a:t>27. Как </a:t>
            </a:r>
            <a:r>
              <a:rPr lang="ru-RU" sz="2800" b="1" dirty="0">
                <a:solidFill>
                  <a:srgbClr val="FF0000"/>
                </a:solidFill>
              </a:rPr>
              <a:t>изменяется длина тормозного пути легкового автомобиля при движении с прицепом, не имеющим тормозной системы?</a:t>
            </a:r>
          </a:p>
          <a:p>
            <a:r>
              <a:rPr lang="ru-RU" sz="2800" dirty="0"/>
              <a:t>1. Уменьшается, так как прицеп оказывает дополнительное сопротивление движению.</a:t>
            </a:r>
          </a:p>
          <a:p>
            <a:r>
              <a:rPr lang="ru-RU" sz="2800" dirty="0"/>
              <a:t>2. Не изменяется.</a:t>
            </a:r>
          </a:p>
          <a:p>
            <a:r>
              <a:rPr lang="ru-RU" sz="2800" dirty="0"/>
              <a:t>3. Увеличивается</a:t>
            </a:r>
            <a:r>
              <a:rPr lang="ru-RU" sz="2800" dirty="0" smtClean="0"/>
              <a:t>.</a:t>
            </a:r>
          </a:p>
          <a:p>
            <a:r>
              <a:rPr lang="ru-RU" sz="2800" b="1" dirty="0">
                <a:solidFill>
                  <a:srgbClr val="FF0000"/>
                </a:solidFill>
              </a:rPr>
              <a:t>28. Как следует выбирать передачу при торможении двигателем с учетом крутизны спуска?</a:t>
            </a:r>
          </a:p>
          <a:p>
            <a:r>
              <a:rPr lang="ru-RU" sz="2800" dirty="0"/>
              <a:t>1. Чем круче спуск, тем выше передача.</a:t>
            </a:r>
          </a:p>
          <a:p>
            <a:r>
              <a:rPr lang="ru-RU" sz="2800" dirty="0"/>
              <a:t>2. Чем круче спуск, тем ниже передача.</a:t>
            </a:r>
          </a:p>
          <a:p>
            <a:r>
              <a:rPr lang="ru-RU" sz="2800" dirty="0"/>
              <a:t>3. Выбор передачи не зависит от крутизны спуска.</a:t>
            </a:r>
          </a:p>
        </p:txBody>
      </p:sp>
    </p:spTree>
    <p:extLst>
      <p:ext uri="{BB962C8B-B14F-4D97-AF65-F5344CB8AC3E}">
        <p14:creationId xmlns:p14="http://schemas.microsoft.com/office/powerpoint/2010/main" val="2582390839"/>
      </p:ext>
    </p:extLst>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r>
              <a:rPr lang="ru-RU" sz="2800" b="1" dirty="0" smtClean="0">
                <a:solidFill>
                  <a:srgbClr val="FF0000"/>
                </a:solidFill>
              </a:rPr>
              <a:t>29. Что </a:t>
            </a:r>
            <a:r>
              <a:rPr lang="ru-RU" sz="2800" b="1" dirty="0">
                <a:solidFill>
                  <a:srgbClr val="FF0000"/>
                </a:solidFill>
              </a:rPr>
              <a:t>понимается под остановочным путем?</a:t>
            </a:r>
          </a:p>
          <a:p>
            <a:r>
              <a:rPr lang="ru-RU" sz="2800" dirty="0"/>
              <a:t>1. Расстояние, пройденное транспортным средством с момента обнаружения водителем опасности до полной остановки.</a:t>
            </a:r>
          </a:p>
          <a:p>
            <a:r>
              <a:rPr lang="ru-RU" sz="2800" dirty="0"/>
              <a:t>2. Расстояние, пройденное транспортным средством с момента нажатия на педаль тормоза до полной остановки.</a:t>
            </a:r>
          </a:p>
          <a:p>
            <a:r>
              <a:rPr lang="ru-RU" sz="2800" dirty="0"/>
              <a:t>3. Расстояние, пройденное транспортным средством с момента начала срабатывания тормозного привода до полной остановки</a:t>
            </a:r>
            <a:r>
              <a:rPr lang="ru-RU" sz="2800" dirty="0" smtClean="0"/>
              <a:t>.</a:t>
            </a:r>
          </a:p>
          <a:p>
            <a:r>
              <a:rPr lang="ru-RU" sz="2800" b="1" dirty="0">
                <a:solidFill>
                  <a:srgbClr val="FF0000"/>
                </a:solidFill>
              </a:rPr>
              <a:t>30. С увеличением скорости движения на повороте величина центробежной силы:</a:t>
            </a:r>
          </a:p>
          <a:p>
            <a:r>
              <a:rPr lang="ru-RU" sz="2800" dirty="0"/>
              <a:t>1. Не изменяется.</a:t>
            </a:r>
          </a:p>
          <a:p>
            <a:r>
              <a:rPr lang="ru-RU" sz="2800" dirty="0"/>
              <a:t>2. Увеличивается пропорционально скорости.</a:t>
            </a:r>
          </a:p>
          <a:p>
            <a:r>
              <a:rPr lang="ru-RU" sz="2800" dirty="0"/>
              <a:t>3. Увеличивается пропорционально квадрату скорости.</a:t>
            </a:r>
          </a:p>
        </p:txBody>
      </p:sp>
    </p:spTree>
    <p:extLst>
      <p:ext uri="{BB962C8B-B14F-4D97-AF65-F5344CB8AC3E}">
        <p14:creationId xmlns:p14="http://schemas.microsoft.com/office/powerpoint/2010/main" val="1296741422"/>
      </p:ext>
    </p:extLst>
  </p:cSld>
  <p:clrMapOvr>
    <a:masterClrMapping/>
  </p:clrMapOvr>
  <p:transition spd="slow">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38078378"/>
              </p:ext>
            </p:extLst>
          </p:nvPr>
        </p:nvGraphicFramePr>
        <p:xfrm>
          <a:off x="-15680" y="34550"/>
          <a:ext cx="9159680" cy="2808312"/>
        </p:xfrm>
        <a:graphic>
          <a:graphicData uri="http://schemas.openxmlformats.org/drawingml/2006/table">
            <a:tbl>
              <a:tblPr firstRow="1" bandRow="1">
                <a:tableStyleId>{5C22544A-7EE6-4342-B048-85BDC9FD1C3A}</a:tableStyleId>
              </a:tblPr>
              <a:tblGrid>
                <a:gridCol w="572480"/>
                <a:gridCol w="572480"/>
                <a:gridCol w="572480"/>
                <a:gridCol w="572480"/>
                <a:gridCol w="572480"/>
                <a:gridCol w="572480"/>
                <a:gridCol w="572480"/>
                <a:gridCol w="572480"/>
                <a:gridCol w="572480"/>
                <a:gridCol w="572480"/>
                <a:gridCol w="572480"/>
                <a:gridCol w="572480"/>
                <a:gridCol w="572480"/>
                <a:gridCol w="572480"/>
                <a:gridCol w="572480"/>
                <a:gridCol w="572480"/>
              </a:tblGrid>
              <a:tr h="1404156">
                <a:tc>
                  <a:txBody>
                    <a:bodyPr/>
                    <a:lstStyle/>
                    <a:p>
                      <a:r>
                        <a:rPr lang="ru-RU" dirty="0" smtClean="0"/>
                        <a:t>№вопроса</a:t>
                      </a:r>
                      <a:endParaRPr lang="ru-RU" dirty="0"/>
                    </a:p>
                  </a:txBody>
                  <a:tcPr vert="vert270"/>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r>
                        <a:rPr lang="ru-RU" dirty="0" smtClean="0"/>
                        <a:t>6</a:t>
                      </a:r>
                      <a:endParaRPr lang="ru-RU" dirty="0"/>
                    </a:p>
                  </a:txBody>
                  <a:tcPr/>
                </a:tc>
                <a:tc>
                  <a:txBody>
                    <a:bodyPr/>
                    <a:lstStyle/>
                    <a:p>
                      <a:r>
                        <a:rPr lang="ru-RU" dirty="0" smtClean="0"/>
                        <a:t>7</a:t>
                      </a:r>
                      <a:endParaRPr lang="ru-RU" dirty="0"/>
                    </a:p>
                  </a:txBody>
                  <a:tcPr/>
                </a:tc>
                <a:tc>
                  <a:txBody>
                    <a:bodyPr/>
                    <a:lstStyle/>
                    <a:p>
                      <a:r>
                        <a:rPr lang="ru-RU" dirty="0" smtClean="0"/>
                        <a:t>8</a:t>
                      </a:r>
                      <a:endParaRPr lang="ru-RU" dirty="0"/>
                    </a:p>
                  </a:txBody>
                  <a:tcPr/>
                </a:tc>
                <a:tc>
                  <a:txBody>
                    <a:bodyPr/>
                    <a:lstStyle/>
                    <a:p>
                      <a:r>
                        <a:rPr lang="ru-RU" dirty="0" smtClean="0"/>
                        <a:t>9</a:t>
                      </a:r>
                      <a:endParaRPr lang="ru-RU" dirty="0"/>
                    </a:p>
                  </a:txBody>
                  <a:tcPr/>
                </a:tc>
                <a:tc>
                  <a:txBody>
                    <a:bodyPr/>
                    <a:lstStyle/>
                    <a:p>
                      <a:r>
                        <a:rPr lang="ru-RU" dirty="0" smtClean="0"/>
                        <a:t>10</a:t>
                      </a:r>
                      <a:endParaRPr lang="ru-RU" dirty="0"/>
                    </a:p>
                  </a:txBody>
                  <a:tcPr/>
                </a:tc>
                <a:tc>
                  <a:txBody>
                    <a:bodyPr/>
                    <a:lstStyle/>
                    <a:p>
                      <a:r>
                        <a:rPr lang="ru-RU" dirty="0" smtClean="0"/>
                        <a:t>11</a:t>
                      </a:r>
                      <a:endParaRPr lang="ru-RU" dirty="0"/>
                    </a:p>
                  </a:txBody>
                  <a:tcPr/>
                </a:tc>
                <a:tc>
                  <a:txBody>
                    <a:bodyPr/>
                    <a:lstStyle/>
                    <a:p>
                      <a:r>
                        <a:rPr lang="ru-RU" dirty="0" smtClean="0"/>
                        <a:t>12</a:t>
                      </a:r>
                      <a:endParaRPr lang="ru-RU" dirty="0"/>
                    </a:p>
                  </a:txBody>
                  <a:tcPr/>
                </a:tc>
                <a:tc>
                  <a:txBody>
                    <a:bodyPr/>
                    <a:lstStyle/>
                    <a:p>
                      <a:r>
                        <a:rPr lang="ru-RU" dirty="0" smtClean="0"/>
                        <a:t>13</a:t>
                      </a:r>
                      <a:endParaRPr lang="ru-RU" dirty="0"/>
                    </a:p>
                  </a:txBody>
                  <a:tcPr/>
                </a:tc>
                <a:tc>
                  <a:txBody>
                    <a:bodyPr/>
                    <a:lstStyle/>
                    <a:p>
                      <a:r>
                        <a:rPr lang="ru-RU" dirty="0" smtClean="0"/>
                        <a:t>14</a:t>
                      </a:r>
                      <a:endParaRPr lang="ru-RU" dirty="0"/>
                    </a:p>
                  </a:txBody>
                  <a:tcPr/>
                </a:tc>
                <a:tc>
                  <a:txBody>
                    <a:bodyPr/>
                    <a:lstStyle/>
                    <a:p>
                      <a:r>
                        <a:rPr lang="ru-RU" dirty="0" smtClean="0"/>
                        <a:t>15</a:t>
                      </a:r>
                      <a:endParaRPr lang="ru-RU" dirty="0"/>
                    </a:p>
                  </a:txBody>
                  <a:tcPr/>
                </a:tc>
              </a:tr>
              <a:tr h="1404156">
                <a:tc>
                  <a:txBody>
                    <a:bodyPr/>
                    <a:lstStyle/>
                    <a:p>
                      <a:r>
                        <a:rPr lang="ru-RU" dirty="0" smtClean="0"/>
                        <a:t>№ ответа</a:t>
                      </a:r>
                      <a:endParaRPr lang="ru-RU" dirty="0"/>
                    </a:p>
                  </a:txBody>
                  <a:tcPr vert="vert270"/>
                </a:tc>
                <a:tc>
                  <a:txBody>
                    <a:bodyPr/>
                    <a:lstStyle/>
                    <a:p>
                      <a:r>
                        <a:rPr lang="ru-RU" dirty="0" smtClean="0"/>
                        <a:t>4</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420903190"/>
              </p:ext>
            </p:extLst>
          </p:nvPr>
        </p:nvGraphicFramePr>
        <p:xfrm>
          <a:off x="0" y="3212976"/>
          <a:ext cx="9144000" cy="3384376"/>
        </p:xfrm>
        <a:graphic>
          <a:graphicData uri="http://schemas.openxmlformats.org/drawingml/2006/table">
            <a:tbl>
              <a:tblPr firstRow="1" bandRow="1">
                <a:tableStyleId>{5C22544A-7EE6-4342-B048-85BDC9FD1C3A}</a:tableStyleId>
              </a:tblPr>
              <a:tblGrid>
                <a:gridCol w="571500"/>
                <a:gridCol w="571500"/>
                <a:gridCol w="571500"/>
                <a:gridCol w="571500"/>
                <a:gridCol w="571500"/>
                <a:gridCol w="571500"/>
                <a:gridCol w="571500"/>
                <a:gridCol w="571500"/>
                <a:gridCol w="571500"/>
                <a:gridCol w="571500"/>
                <a:gridCol w="571500"/>
                <a:gridCol w="571500"/>
                <a:gridCol w="571500"/>
                <a:gridCol w="571500"/>
                <a:gridCol w="571500"/>
                <a:gridCol w="571500"/>
              </a:tblGrid>
              <a:tr h="1692188">
                <a:tc>
                  <a:txBody>
                    <a:bodyPr/>
                    <a:lstStyle/>
                    <a:p>
                      <a:r>
                        <a:rPr lang="ru-RU" dirty="0" smtClean="0"/>
                        <a:t>№ вопроса</a:t>
                      </a:r>
                      <a:endParaRPr lang="ru-RU" dirty="0"/>
                    </a:p>
                  </a:txBody>
                  <a:tcPr vert="vert270"/>
                </a:tc>
                <a:tc>
                  <a:txBody>
                    <a:bodyPr/>
                    <a:lstStyle/>
                    <a:p>
                      <a:r>
                        <a:rPr lang="ru-RU" dirty="0" smtClean="0"/>
                        <a:t>16</a:t>
                      </a:r>
                      <a:endParaRPr lang="ru-RU" dirty="0"/>
                    </a:p>
                  </a:txBody>
                  <a:tcPr/>
                </a:tc>
                <a:tc>
                  <a:txBody>
                    <a:bodyPr/>
                    <a:lstStyle/>
                    <a:p>
                      <a:r>
                        <a:rPr lang="ru-RU" dirty="0" smtClean="0"/>
                        <a:t>17</a:t>
                      </a:r>
                      <a:endParaRPr lang="ru-RU" dirty="0"/>
                    </a:p>
                  </a:txBody>
                  <a:tcPr/>
                </a:tc>
                <a:tc>
                  <a:txBody>
                    <a:bodyPr/>
                    <a:lstStyle/>
                    <a:p>
                      <a:r>
                        <a:rPr lang="ru-RU" dirty="0" smtClean="0"/>
                        <a:t>18</a:t>
                      </a:r>
                      <a:endParaRPr lang="ru-RU" dirty="0"/>
                    </a:p>
                  </a:txBody>
                  <a:tcPr/>
                </a:tc>
                <a:tc>
                  <a:txBody>
                    <a:bodyPr/>
                    <a:lstStyle/>
                    <a:p>
                      <a:r>
                        <a:rPr lang="ru-RU" dirty="0" smtClean="0"/>
                        <a:t>19</a:t>
                      </a:r>
                      <a:endParaRPr lang="ru-RU" dirty="0"/>
                    </a:p>
                  </a:txBody>
                  <a:tcPr/>
                </a:tc>
                <a:tc>
                  <a:txBody>
                    <a:bodyPr/>
                    <a:lstStyle/>
                    <a:p>
                      <a:r>
                        <a:rPr lang="ru-RU" dirty="0" smtClean="0"/>
                        <a:t>20</a:t>
                      </a:r>
                      <a:endParaRPr lang="ru-RU" dirty="0"/>
                    </a:p>
                  </a:txBody>
                  <a:tcPr/>
                </a:tc>
                <a:tc>
                  <a:txBody>
                    <a:bodyPr/>
                    <a:lstStyle/>
                    <a:p>
                      <a:r>
                        <a:rPr lang="ru-RU" dirty="0" smtClean="0"/>
                        <a:t>21</a:t>
                      </a:r>
                      <a:endParaRPr lang="ru-RU" dirty="0"/>
                    </a:p>
                  </a:txBody>
                  <a:tcPr/>
                </a:tc>
                <a:tc>
                  <a:txBody>
                    <a:bodyPr/>
                    <a:lstStyle/>
                    <a:p>
                      <a:r>
                        <a:rPr lang="ru-RU" dirty="0" smtClean="0"/>
                        <a:t>22</a:t>
                      </a:r>
                      <a:endParaRPr lang="ru-RU" dirty="0"/>
                    </a:p>
                  </a:txBody>
                  <a:tcPr/>
                </a:tc>
                <a:tc>
                  <a:txBody>
                    <a:bodyPr/>
                    <a:lstStyle/>
                    <a:p>
                      <a:r>
                        <a:rPr lang="ru-RU" dirty="0" smtClean="0"/>
                        <a:t>23</a:t>
                      </a:r>
                      <a:endParaRPr lang="ru-RU" dirty="0"/>
                    </a:p>
                  </a:txBody>
                  <a:tcPr/>
                </a:tc>
                <a:tc>
                  <a:txBody>
                    <a:bodyPr/>
                    <a:lstStyle/>
                    <a:p>
                      <a:r>
                        <a:rPr lang="ru-RU" dirty="0" smtClean="0"/>
                        <a:t>24</a:t>
                      </a:r>
                      <a:endParaRPr lang="ru-RU" dirty="0"/>
                    </a:p>
                  </a:txBody>
                  <a:tcPr/>
                </a:tc>
                <a:tc>
                  <a:txBody>
                    <a:bodyPr/>
                    <a:lstStyle/>
                    <a:p>
                      <a:r>
                        <a:rPr lang="ru-RU" dirty="0" smtClean="0"/>
                        <a:t>25</a:t>
                      </a:r>
                      <a:endParaRPr lang="ru-RU" dirty="0"/>
                    </a:p>
                  </a:txBody>
                  <a:tcPr/>
                </a:tc>
                <a:tc>
                  <a:txBody>
                    <a:bodyPr/>
                    <a:lstStyle/>
                    <a:p>
                      <a:r>
                        <a:rPr lang="ru-RU" dirty="0" smtClean="0"/>
                        <a:t>26</a:t>
                      </a:r>
                      <a:endParaRPr lang="ru-RU" dirty="0"/>
                    </a:p>
                  </a:txBody>
                  <a:tcPr/>
                </a:tc>
                <a:tc>
                  <a:txBody>
                    <a:bodyPr/>
                    <a:lstStyle/>
                    <a:p>
                      <a:r>
                        <a:rPr lang="ru-RU" dirty="0" smtClean="0"/>
                        <a:t>27</a:t>
                      </a:r>
                      <a:endParaRPr lang="ru-RU" dirty="0"/>
                    </a:p>
                  </a:txBody>
                  <a:tcPr/>
                </a:tc>
                <a:tc>
                  <a:txBody>
                    <a:bodyPr/>
                    <a:lstStyle/>
                    <a:p>
                      <a:r>
                        <a:rPr lang="ru-RU" dirty="0" smtClean="0"/>
                        <a:t>28</a:t>
                      </a:r>
                      <a:endParaRPr lang="ru-RU" dirty="0"/>
                    </a:p>
                  </a:txBody>
                  <a:tcPr/>
                </a:tc>
                <a:tc>
                  <a:txBody>
                    <a:bodyPr/>
                    <a:lstStyle/>
                    <a:p>
                      <a:r>
                        <a:rPr lang="ru-RU" dirty="0" smtClean="0"/>
                        <a:t>29</a:t>
                      </a:r>
                      <a:endParaRPr lang="ru-RU" dirty="0"/>
                    </a:p>
                  </a:txBody>
                  <a:tcPr/>
                </a:tc>
                <a:tc>
                  <a:txBody>
                    <a:bodyPr/>
                    <a:lstStyle/>
                    <a:p>
                      <a:r>
                        <a:rPr lang="ru-RU" dirty="0" smtClean="0"/>
                        <a:t>30</a:t>
                      </a:r>
                      <a:endParaRPr lang="ru-RU" dirty="0"/>
                    </a:p>
                  </a:txBody>
                  <a:tcPr/>
                </a:tc>
              </a:tr>
              <a:tr h="1692188">
                <a:tc>
                  <a:txBody>
                    <a:bodyPr/>
                    <a:lstStyle/>
                    <a:p>
                      <a:r>
                        <a:rPr lang="ru-RU" dirty="0" smtClean="0"/>
                        <a:t>№ ответа</a:t>
                      </a:r>
                      <a:endParaRPr lang="ru-RU" dirty="0"/>
                    </a:p>
                  </a:txBody>
                  <a:tcPr vert="vert270"/>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smtClean="0"/>
                        <a:t>3</a:t>
                      </a:r>
                      <a:endParaRPr lang="ru-RU" dirty="0"/>
                    </a:p>
                  </a:txBody>
                  <a:tcPr/>
                </a:tc>
              </a:tr>
            </a:tbl>
          </a:graphicData>
        </a:graphic>
      </p:graphicFrame>
    </p:spTree>
    <p:extLst>
      <p:ext uri="{BB962C8B-B14F-4D97-AF65-F5344CB8AC3E}">
        <p14:creationId xmlns:p14="http://schemas.microsoft.com/office/powerpoint/2010/main" val="3578059801"/>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76064"/>
          </a:xfrm>
          <a:solidFill>
            <a:srgbClr val="FFFF00"/>
          </a:solidFill>
        </p:spPr>
        <p:txBody>
          <a:bodyPr>
            <a:normAutofit fontScale="90000"/>
          </a:bodyPr>
          <a:lstStyle/>
          <a:p>
            <a:r>
              <a:rPr lang="ru-RU" b="1" dirty="0"/>
              <a:t>Как правильно «жать на тормоза». </a:t>
            </a:r>
            <a:endParaRPr lang="ru-RU" dirty="0"/>
          </a:p>
        </p:txBody>
      </p:sp>
      <p:sp>
        <p:nvSpPr>
          <p:cNvPr id="3" name="Объект 2"/>
          <p:cNvSpPr>
            <a:spLocks noGrp="1"/>
          </p:cNvSpPr>
          <p:nvPr>
            <p:ph idx="1"/>
          </p:nvPr>
        </p:nvSpPr>
        <p:spPr>
          <a:xfrm>
            <a:off x="107504" y="980728"/>
            <a:ext cx="8856984" cy="5760640"/>
          </a:xfrm>
          <a:solidFill>
            <a:schemeClr val="accent1">
              <a:lumMod val="20000"/>
              <a:lumOff val="80000"/>
            </a:schemeClr>
          </a:solidFill>
        </p:spPr>
        <p:txBody>
          <a:bodyPr>
            <a:normAutofit/>
          </a:bodyPr>
          <a:lstStyle/>
          <a:p>
            <a:pPr marL="0" indent="0">
              <a:buNone/>
            </a:pPr>
            <a:r>
              <a:rPr lang="ru-RU" sz="2400" b="1" dirty="0" smtClean="0">
                <a:solidFill>
                  <a:srgbClr val="FF0000"/>
                </a:solidFill>
              </a:rPr>
              <a:t> Уменьшение </a:t>
            </a:r>
            <a:r>
              <a:rPr lang="ru-RU" sz="2400" b="1" dirty="0">
                <a:solidFill>
                  <a:srgbClr val="FF0000"/>
                </a:solidFill>
              </a:rPr>
              <a:t>тормозного пути </a:t>
            </a:r>
            <a:r>
              <a:rPr lang="ru-RU" sz="2400" b="1" dirty="0"/>
              <a:t>транспортного средства </a:t>
            </a:r>
            <a:r>
              <a:rPr lang="ru-RU" sz="2400" b="1" dirty="0" smtClean="0"/>
              <a:t>достигается</a:t>
            </a:r>
            <a:r>
              <a:rPr lang="ru-RU" sz="2400" b="1" dirty="0"/>
              <a:t> </a:t>
            </a:r>
            <a:r>
              <a:rPr lang="ru-RU" sz="2400" b="1" dirty="0" smtClean="0"/>
              <a:t> торможением </a:t>
            </a:r>
            <a:r>
              <a:rPr lang="ru-RU" sz="2400" b="1" dirty="0"/>
              <a:t>на грани блокировки </a:t>
            </a:r>
            <a:r>
              <a:rPr lang="ru-RU" sz="2400" b="1" dirty="0" smtClean="0"/>
              <a:t>- </a:t>
            </a:r>
            <a:r>
              <a:rPr lang="ru-RU" sz="2400" b="1" i="1" dirty="0" smtClean="0"/>
              <a:t>способом </a:t>
            </a:r>
            <a:r>
              <a:rPr lang="ru-RU" sz="2400" b="1" i="1" dirty="0"/>
              <a:t>прерывистого нажатия на педаль тормоза</a:t>
            </a:r>
            <a:r>
              <a:rPr lang="ru-RU" sz="2400" b="1" i="1" dirty="0" smtClean="0"/>
              <a:t>.</a:t>
            </a:r>
            <a:r>
              <a:rPr lang="ru-RU" sz="2400" b="1" dirty="0" smtClean="0"/>
              <a:t>( без АБС)</a:t>
            </a:r>
          </a:p>
          <a:p>
            <a:r>
              <a:rPr lang="ru-RU" sz="2400" b="1" dirty="0"/>
              <a:t>если Ваш автомобиль оборудован антиблокировочной тормозной </a:t>
            </a:r>
            <a:r>
              <a:rPr lang="ru-RU" sz="2400" b="1" dirty="0" smtClean="0"/>
              <a:t>системой- </a:t>
            </a:r>
            <a:r>
              <a:rPr lang="ru-RU" sz="2400" b="1" i="1" dirty="0" smtClean="0"/>
              <a:t>нажать </a:t>
            </a:r>
            <a:r>
              <a:rPr lang="ru-RU" sz="2400" b="1" i="1" dirty="0"/>
              <a:t>на педаль тормоза до упора и удерживать ей до полной остановки</a:t>
            </a:r>
            <a:r>
              <a:rPr lang="ru-RU" sz="2400" b="1" dirty="0" smtClean="0"/>
              <a:t>.</a:t>
            </a:r>
          </a:p>
          <a:p>
            <a:r>
              <a:rPr lang="ru-RU" sz="2400" b="1" dirty="0"/>
              <a:t>тормозной путь легкового автомобиля при движении с прицепом, не имеющим тормозной </a:t>
            </a:r>
            <a:r>
              <a:rPr lang="ru-RU" sz="2400" b="1" dirty="0" smtClean="0"/>
              <a:t>системы-возрастает.</a:t>
            </a:r>
          </a:p>
          <a:p>
            <a:r>
              <a:rPr lang="ru-RU" sz="2400" b="1" dirty="0" smtClean="0"/>
              <a:t>при длительном торможении </a:t>
            </a:r>
            <a:r>
              <a:rPr lang="ru-RU" sz="2400" b="1" dirty="0"/>
              <a:t>с выключенным сцеплением (передачей) на крутом </a:t>
            </a:r>
            <a:r>
              <a:rPr lang="ru-RU" sz="2400" b="1" dirty="0" smtClean="0"/>
              <a:t>спуске-  перегреваются </a:t>
            </a:r>
            <a:r>
              <a:rPr lang="ru-RU" sz="2400" b="1" dirty="0"/>
              <a:t>тормозные механизмы, и уменьшается эффективность торможения</a:t>
            </a:r>
            <a:r>
              <a:rPr lang="ru-RU" sz="2400" b="1" dirty="0" smtClean="0"/>
              <a:t>.</a:t>
            </a:r>
            <a:r>
              <a:rPr lang="ru-RU" sz="2400" b="1" dirty="0"/>
              <a:t> </a:t>
            </a:r>
            <a:endParaRPr lang="ru-RU" sz="2400" b="1" dirty="0" smtClean="0"/>
          </a:p>
          <a:p>
            <a:r>
              <a:rPr lang="ru-RU" sz="2400" b="1" dirty="0" smtClean="0"/>
              <a:t>При </a:t>
            </a:r>
            <a:r>
              <a:rPr lang="ru-RU" sz="2400" b="1" dirty="0"/>
              <a:t>торможении двигателем на крутом спуске водитель должен выбирать передачу, исходя из </a:t>
            </a:r>
            <a:r>
              <a:rPr lang="ru-RU" sz="2400" b="1" dirty="0" smtClean="0"/>
              <a:t>условий- </a:t>
            </a:r>
            <a:r>
              <a:rPr lang="ru-RU" sz="2400" b="1" i="1" dirty="0" smtClean="0"/>
              <a:t>чем </a:t>
            </a:r>
            <a:r>
              <a:rPr lang="ru-RU" sz="2400" b="1" i="1" dirty="0"/>
              <a:t>круче спуск, тем ниже передача</a:t>
            </a:r>
            <a:r>
              <a:rPr lang="ru-RU" sz="2400" b="1" i="1" dirty="0" smtClean="0"/>
              <a:t>.</a:t>
            </a:r>
            <a:endParaRPr lang="ru-RU" sz="2400" b="1" i="1" dirty="0"/>
          </a:p>
          <a:p>
            <a:endParaRPr lang="ru-RU" sz="1600" dirty="0"/>
          </a:p>
          <a:p>
            <a:pPr marL="0" indent="0">
              <a:buNone/>
            </a:pPr>
            <a:endParaRPr lang="ru-RU" sz="1600" dirty="0"/>
          </a:p>
        </p:txBody>
      </p:sp>
    </p:spTree>
    <p:extLst>
      <p:ext uri="{BB962C8B-B14F-4D97-AF65-F5344CB8AC3E}">
        <p14:creationId xmlns:p14="http://schemas.microsoft.com/office/powerpoint/2010/main" val="2414086912"/>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13064"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92280" y="116632"/>
            <a:ext cx="1800200" cy="1440160"/>
          </a:xfrm>
          <a:prstGeom prst="rect">
            <a:avLst/>
          </a:prstGeom>
          <a:noFill/>
        </p:spPr>
        <p:txBody>
          <a:bodyPr wrap="square" rtlCol="0">
            <a:spAutoFit/>
          </a:bodyPr>
          <a:lstStyle/>
          <a:p>
            <a:endParaRPr lang="ru-RU" dirty="0"/>
          </a:p>
        </p:txBody>
      </p:sp>
      <p:sp>
        <p:nvSpPr>
          <p:cNvPr id="3" name="TextBox 2"/>
          <p:cNvSpPr txBox="1"/>
          <p:nvPr/>
        </p:nvSpPr>
        <p:spPr>
          <a:xfrm>
            <a:off x="6156176" y="548680"/>
            <a:ext cx="2880320" cy="1077218"/>
          </a:xfrm>
          <a:prstGeom prst="rect">
            <a:avLst/>
          </a:prstGeom>
          <a:noFill/>
        </p:spPr>
        <p:txBody>
          <a:bodyPr wrap="square" rtlCol="0">
            <a:spAutoFit/>
          </a:bodyPr>
          <a:lstStyle/>
          <a:p>
            <a:r>
              <a:rPr lang="ru-RU" sz="3200" b="1" dirty="0"/>
              <a:t>торможение двигателем</a:t>
            </a:r>
            <a:r>
              <a:rPr lang="ru-RU" b="1" dirty="0"/>
              <a:t>.</a:t>
            </a:r>
            <a:endParaRPr lang="ru-RU" dirty="0"/>
          </a:p>
        </p:txBody>
      </p:sp>
      <p:sp>
        <p:nvSpPr>
          <p:cNvPr id="4" name="TextBox 3"/>
          <p:cNvSpPr txBox="1"/>
          <p:nvPr/>
        </p:nvSpPr>
        <p:spPr>
          <a:xfrm>
            <a:off x="179512" y="2780928"/>
            <a:ext cx="8712968" cy="3416320"/>
          </a:xfrm>
          <a:prstGeom prst="rect">
            <a:avLst/>
          </a:prstGeom>
          <a:noFill/>
        </p:spPr>
        <p:txBody>
          <a:bodyPr wrap="square" rtlCol="0">
            <a:spAutoFit/>
          </a:bodyPr>
          <a:lstStyle/>
          <a:p>
            <a:r>
              <a:rPr lang="ru-RU" dirty="0"/>
              <a:t> торможение двигателем это означает всего лишь убрать ногу с педали газа. Причём убирать её надо тоже не рывком, а плавно уменьшая нажатие на педаль. Обороты двигателя начнут падать, и если до этого вы двигались на пятой передаче со скоростью 90 км/час, то постепенно на той же пятой поедете со скоростью 60 км/час.</a:t>
            </a:r>
            <a:r>
              <a:rPr lang="ru-RU" b="1" dirty="0"/>
              <a:t> </a:t>
            </a:r>
            <a:r>
              <a:rPr lang="ru-RU" b="1" i="1" dirty="0"/>
              <a:t>Но колёса при этом не скользят, а принудительно вращаются, и автомобиль по-прежнему управляем</a:t>
            </a:r>
            <a:r>
              <a:rPr lang="ru-RU" b="1" i="1" dirty="0" smtClean="0"/>
              <a:t>! </a:t>
            </a:r>
            <a:r>
              <a:rPr lang="ru-RU" dirty="0"/>
              <a:t>Переходите с пятой передачи на четвёртую, или даже сразу на третью, затем на вторую, а если потребуется, то и на первую передачу. Правая нога при этом на педали тормоза, всё время слегка притормаживает, и вот, наконец, скорость упала до вполне безопасной, и можно продолжать движение даже по такой скользкой дороге. Далее придётся «пилить» на второй передаче со скоростью пешехода, ну а что делать: «Тише едешь – </a:t>
            </a:r>
            <a:r>
              <a:rPr lang="ru-RU" dirty="0" err="1"/>
              <a:t>дОльше</a:t>
            </a:r>
            <a:r>
              <a:rPr lang="ru-RU" dirty="0"/>
              <a:t> будешь!».</a:t>
            </a:r>
          </a:p>
        </p:txBody>
      </p:sp>
    </p:spTree>
    <p:extLst>
      <p:ext uri="{BB962C8B-B14F-4D97-AF65-F5344CB8AC3E}">
        <p14:creationId xmlns:p14="http://schemas.microsoft.com/office/powerpoint/2010/main" val="4231288296"/>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04381" cy="3329608"/>
          </a:xfrm>
          <a:solidFill>
            <a:schemeClr val="accent3">
              <a:lumMod val="20000"/>
              <a:lumOff val="80000"/>
            </a:schemeClr>
          </a:solidFill>
        </p:spPr>
        <p:txBody>
          <a:bodyPr>
            <a:noAutofit/>
          </a:bodyPr>
          <a:lstStyle/>
          <a:p>
            <a:pPr algn="l"/>
            <a:r>
              <a:rPr lang="ru-RU" sz="2000" dirty="0" smtClean="0"/>
              <a:t>При </a:t>
            </a:r>
            <a:r>
              <a:rPr lang="ru-RU" sz="2000" dirty="0"/>
              <a:t>скорости движения (80 км/час и выше) вода попросту не успевает «убежать» от </a:t>
            </a:r>
            <a:r>
              <a:rPr lang="ru-RU" sz="2000" dirty="0" smtClean="0"/>
              <a:t>колеса. В </a:t>
            </a:r>
            <a:r>
              <a:rPr lang="ru-RU" sz="2000" dirty="0"/>
              <a:t>результате под колёсами образуется так называемый </a:t>
            </a:r>
            <a:r>
              <a:rPr lang="ru-RU" sz="2000" b="1" i="1" dirty="0"/>
              <a:t>водяной клин</a:t>
            </a:r>
            <a:r>
              <a:rPr lang="ru-RU" sz="2000" dirty="0"/>
              <a:t>, шины теряют сцепление с дорогой, и автомобиль становится </a:t>
            </a:r>
            <a:r>
              <a:rPr lang="ru-RU" sz="2000" dirty="0" smtClean="0"/>
              <a:t>неуправляемым. </a:t>
            </a:r>
            <a:r>
              <a:rPr lang="ru-RU" sz="2000" b="1" dirty="0"/>
              <a:t>Такое явление </a:t>
            </a:r>
            <a:r>
              <a:rPr lang="ru-RU" sz="2000" b="1" dirty="0" smtClean="0"/>
              <a:t>ещё называют</a:t>
            </a:r>
            <a:r>
              <a:rPr lang="ru-RU" sz="2000" b="1" dirty="0"/>
              <a:t> </a:t>
            </a:r>
            <a:r>
              <a:rPr lang="ru-RU" sz="2000" b="1" dirty="0" err="1"/>
              <a:t>аквапланированием</a:t>
            </a:r>
            <a:r>
              <a:rPr lang="ru-RU" sz="2000" b="1" dirty="0"/>
              <a:t>. При </a:t>
            </a:r>
            <a:r>
              <a:rPr lang="ru-RU" sz="2000" b="1" dirty="0" err="1"/>
              <a:t>аквапланировании</a:t>
            </a:r>
            <a:r>
              <a:rPr lang="ru-RU" sz="2000" b="1" dirty="0"/>
              <a:t> машина не реагирует ни на руль, ни на тормоз!</a:t>
            </a:r>
            <a:r>
              <a:rPr lang="ru-RU" sz="2000" dirty="0"/>
              <a:t/>
            </a:r>
            <a:br>
              <a:rPr lang="ru-RU" sz="2000" dirty="0"/>
            </a:br>
            <a:r>
              <a:rPr lang="ru-RU" sz="2000" b="1" dirty="0" smtClean="0"/>
              <a:t>Если </a:t>
            </a:r>
            <a:r>
              <a:rPr lang="ru-RU" sz="2000" b="1" dirty="0"/>
              <a:t>под колёсами образовался «водяной клин», </a:t>
            </a:r>
            <a:r>
              <a:rPr lang="ru-RU" sz="2000" b="1" dirty="0" smtClean="0"/>
              <a:t>и началось </a:t>
            </a:r>
            <a:r>
              <a:rPr lang="ru-RU" sz="2000" b="1" dirty="0" err="1" smtClean="0">
                <a:solidFill>
                  <a:srgbClr val="FF0000"/>
                </a:solidFill>
              </a:rPr>
              <a:t>аквапланирование</a:t>
            </a:r>
            <a:r>
              <a:rPr lang="ru-RU" sz="2000" b="1" dirty="0">
                <a:solidFill>
                  <a:srgbClr val="FF0000"/>
                </a:solidFill>
              </a:rPr>
              <a:t> </a:t>
            </a:r>
            <a:r>
              <a:rPr lang="ru-RU" sz="2000" b="1" dirty="0" smtClean="0">
                <a:solidFill>
                  <a:srgbClr val="FF0000"/>
                </a:solidFill>
              </a:rPr>
              <a:t>-тормозить   </a:t>
            </a:r>
            <a:r>
              <a:rPr lang="ru-RU" sz="2000" b="1" dirty="0">
                <a:solidFill>
                  <a:srgbClr val="FF0000"/>
                </a:solidFill>
              </a:rPr>
              <a:t>двигателем</a:t>
            </a:r>
            <a:r>
              <a:rPr lang="ru-RU" sz="2000" b="1" dirty="0"/>
              <a:t>, уменьшая нажатие на педаль акселератора. По мере падения скорости контакт с дорогой будет восстанавливаться, а вместе с ним восстановится и управляемость автомобиля.</a:t>
            </a:r>
            <a:endParaRPr lang="ru-RU" sz="2000" b="1" dirty="0">
              <a:effectLst/>
            </a:endParaRPr>
          </a:p>
        </p:txBody>
      </p:sp>
      <p:pic>
        <p:nvPicPr>
          <p:cNvPr id="4098" name="Picture 2" descr="C:\Users\Василь\Pictures\untitled.bmp"/>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 t="51034"/>
          <a:stretch/>
        </p:blipFill>
        <p:spPr bwMode="auto">
          <a:xfrm>
            <a:off x="179512" y="3343705"/>
            <a:ext cx="8746960" cy="351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7819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 y="9262"/>
            <a:ext cx="9095045" cy="34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3428998"/>
            <a:ext cx="8925741" cy="3139321"/>
          </a:xfrm>
          <a:prstGeom prst="rect">
            <a:avLst/>
          </a:prstGeom>
          <a:noFill/>
        </p:spPr>
        <p:txBody>
          <a:bodyPr wrap="square" rtlCol="0">
            <a:spAutoFit/>
          </a:bodyPr>
          <a:lstStyle/>
          <a:p>
            <a:r>
              <a:rPr lang="ru-RU" dirty="0"/>
              <a:t>Отсюда вывод – если лужа большая и глубокая, преодолевать её надо осторожно и на малой </a:t>
            </a:r>
            <a:r>
              <a:rPr lang="ru-RU" dirty="0" smtClean="0"/>
              <a:t>скорости. Но </a:t>
            </a:r>
            <a:r>
              <a:rPr lang="ru-RU" dirty="0"/>
              <a:t>одного этого мало. В глубокой луже тормозные механизмы обязательно нахватаются воды</a:t>
            </a:r>
            <a:r>
              <a:rPr lang="ru-RU" dirty="0" smtClean="0"/>
              <a:t>.</a:t>
            </a:r>
            <a:r>
              <a:rPr lang="ru-RU" dirty="0"/>
              <a:t> А если тормозные колодки хорошенько смочить, их замечательные фрикционные свойства исчезают.</a:t>
            </a:r>
          </a:p>
          <a:p>
            <a:r>
              <a:rPr lang="ru-RU" dirty="0"/>
              <a:t>Водитель нажимает на педаль тормоза, колодки исправно прижимаются к дискам, но торможения не происходит – намокшие колодки трутся по дискам, не оказывая никакого сопротивления!</a:t>
            </a:r>
          </a:p>
          <a:p>
            <a:r>
              <a:rPr lang="ru-RU" dirty="0"/>
              <a:t>Что делать? Ждать пока они высохнут? Если на дворе лето, можно, конечно, и подождать, только ждать придётся долго. А если зима, так и вообще колодки обледенеют, и куда ехать с такими тормозами?</a:t>
            </a:r>
          </a:p>
          <a:p>
            <a:endParaRPr lang="ru-RU" dirty="0"/>
          </a:p>
        </p:txBody>
      </p:sp>
    </p:spTree>
    <p:extLst>
      <p:ext uri="{BB962C8B-B14F-4D97-AF65-F5344CB8AC3E}">
        <p14:creationId xmlns:p14="http://schemas.microsoft.com/office/powerpoint/2010/main" val="3727603792"/>
      </p:ext>
    </p:extLst>
  </p:cSld>
  <p:clrMapOvr>
    <a:masterClrMapping/>
  </p:clrMapOvr>
  <p:transition spd="slow">
    <p:wheel spokes="1"/>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2770</Words>
  <Application>Microsoft Office PowerPoint</Application>
  <PresentationFormat>Экран (4:3)</PresentationFormat>
  <Paragraphs>275</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Основы безопасного управления транспортными средствами. </vt:lpstr>
      <vt:lpstr>Презентация PowerPoint</vt:lpstr>
      <vt:lpstr>Презентация PowerPoint</vt:lpstr>
      <vt:lpstr>Презентация PowerPoint</vt:lpstr>
      <vt:lpstr>Презентация PowerPoint</vt:lpstr>
      <vt:lpstr>Как правильно «жать на тормоза». </vt:lpstr>
      <vt:lpstr>Презентация PowerPoint</vt:lpstr>
      <vt:lpstr>При скорости движения (80 км/час и выше) вода попросту не успевает «убежать» от колеса. В результате под колёсами образуется так называемый водяной клин, шины теряют сцепление с дорогой, и автомобиль становится неуправляемым. Такое явление ещё называют аквапланированием. При аквапланировании машина не реагирует ни на руль, ни на тормоз! Если под колёсами образовался «водяной клин», и началось аквапланирование -тормозить   двигателем, уменьшая нажатие на педаль акселератора. По мере падения скорости контакт с дорогой будет восстанавливаться, а вместе с ним восстановится и управляемость автомобиля.</vt:lpstr>
      <vt:lpstr>Презентация PowerPoint</vt:lpstr>
      <vt:lpstr>Презентация PowerPoint</vt:lpstr>
      <vt:lpstr>Презентация PowerPoint</vt:lpstr>
      <vt:lpstr>расстояние до предметов в условиях недостаточной видимости представляется большим, чем в действительности, а скорость встречных ТС меньшей.</vt:lpstr>
      <vt:lpstr>     С увеличением скорости поле зрения водителя сужается,  – впереди водитель все контролирует, а вот опасность сбоку может и не увидеть.</vt:lpstr>
      <vt:lpstr>При движении ночью в густом тумане или плотном снегопаде наилучшую видимость обеспечивают противотуманные фары совместно с ближним светом фар. </vt:lpstr>
      <vt:lpstr>Презентация PowerPoint</vt:lpstr>
      <vt:lpstr>прицеп автопоезда на повороте  - смещается к центру поворота.</vt:lpstr>
      <vt:lpstr>Выполнение поворота по траектории, обеспечивающей наибольшую безопасность движения. Если дорога поворачивает налево надо в начальной фазе поворота максимально прижаться вправо. А на выходе из поворота надо задавать такую траекторию движения, чтобы она не сильно отличалась от прямой. Если дорога поворачивает направо, водитель может позволить себе занять крайнее левое положение на своей половине проезжей части. Делается это для того, чтобы максимально «выпрямить» траекторию движения на повороте.</vt:lpstr>
      <vt:lpstr>Презентация PowerPoint</vt:lpstr>
      <vt:lpstr>О таких безопасных разворотах (с использованием прилегающей территории) есть вопросы и   в билетах  </vt:lpstr>
      <vt:lpstr>                                  Остановка и стоянка на уклонах.  статистика знает немало случаев, когда транспортные средства, припаркованные на уклонах, вдруг начинали катиться вниз, калеча технику и людей. Поэтому  Необходимо правильно вывернуть направляющие колеса автомобиля! </vt:lpstr>
      <vt:lpstr>Остановка и стоянка на уклонах, без бордюра  </vt:lpstr>
      <vt:lpstr>Занос автомобиля.</vt:lpstr>
      <vt:lpstr>занос автомобиля – это занос именно задней оси. Задние колеса стремятся сблизиться с передними.</vt:lpstr>
      <vt:lpstr>Презентация PowerPoint</vt:lpstr>
      <vt:lpstr>Презентация PowerPoint</vt:lpstr>
      <vt:lpstr>Презентация PowerPoint</vt:lpstr>
      <vt:lpstr>Для прекращения заноса, вызванного торможением, водитель в первую очередь должен- прекратить начатое торможение.</vt:lpstr>
      <vt:lpstr>Для выравнивая автомобиль, водитель поворачивает рулевое колесо навстречу приближающимся задним колёсам. Это и принято называть «поворот рулевого колеса в сторону заноса».</vt:lpstr>
      <vt:lpstr>   Если на повороте возник занос задней оси заднеприводного автомобиля- слегка уменьшаем подачу топлива, одновременно поворачивая рулевое колесо в сторону заноса.</vt:lpstr>
      <vt:lpstr>Если на повороте возник занос задней оси переднеприводного автомобиля-слегка увеличить подачу топлива, корректируя направление движения рулевым колесом. Наращивать давление на педаль газа нужно слегка, очень плавно и очень осторожно, не допуская пробуксовки передних колёс.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1.В каких случаях следует увеличить боковой интервал? 1. При встречном разъезде на большой скорости. 2. При разъезде с длинномерным транспортным средством. 3. При движении по мокрому, скользкому  или неровному покрытию. 4. Во всех перечисленных случаях.</vt:lpstr>
      <vt:lpstr>Презентация PowerPoint</vt:lpstr>
      <vt:lpstr>4. Что следует сделать водителю, чтобы предотвратить возникновение заноса при проезде крутого поворота?  1. Перед поворотом снизить скорость и выжать педаль сцепления, чтобы дать возможность автомобилю двигаться накатом. 2. Перед поворотом снизить скорость, при необходимости включить пониженную передачу, а при проезде поворота не увеличивать резко скорость и не тормозить. 3. Допускается любое из перечисленных действий.</vt:lpstr>
      <vt:lpstr>6. Считаете ли Вы безопасным движение на легковом автомобиле в тёмное время суток с ближним светом фар по неосвещенной загородной дороге со скоростью 90 км/ч?  1. Да, так как предельная допустимая скорость соответствует требованиям Правил. 2. Нет, так как остановочный путь превышает расстояние видимости.</vt:lpstr>
      <vt:lpstr>8. Исключает ли антиблокировочная тормозная система (АБС) возможность возникновения заноса или сноса при прохождении поворота? 1. Полностью исключает возникновение только заноса. 2. Полностью исключает возникновение только сноса. 3. Не исключает возможность возникновения сноса или заноса.</vt:lpstr>
      <vt:lpstr>10. Включение каких внешних световых приборов обеспечит Вам наилучшую видимость дороги при движении ночью во время сильной метели? 1. Противотуманных фар совместно с дальним светом фар. 2. Противотуманных фар совместно с ближним светом фар.</vt:lpstr>
      <vt:lpstr>Презентация PowerPoint</vt:lpstr>
      <vt:lpstr>13. Как влияет длительный разгон транспортного средства с включённой первой передачей на расход топлива? 1. Расход топлива увеличивается. 2. Расход топлива уменьшается. 3. Расход топлива не изменяется.</vt:lpstr>
      <vt:lpstr>15. Как влияет утомление водителя на его внимание и реакцию? 1. Внимание притупляется, время реакции уменьшается. 2. Внимание притупляется, время реакции увеличивается. 3. Внимание не изменяется, время реакции увеличивается.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безопасного управления транспортными средствами. </dc:title>
  <dc:creator>комп</dc:creator>
  <cp:lastModifiedBy>Василич</cp:lastModifiedBy>
  <cp:revision>40</cp:revision>
  <dcterms:created xsi:type="dcterms:W3CDTF">2012-12-06T13:31:20Z</dcterms:created>
  <dcterms:modified xsi:type="dcterms:W3CDTF">2020-06-05T04:49:33Z</dcterms:modified>
</cp:coreProperties>
</file>