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68" r:id="rId2"/>
    <p:sldMasterId id="2147483780" r:id="rId3"/>
  </p:sldMasterIdLst>
  <p:notesMasterIdLst>
    <p:notesMasterId r:id="rId44"/>
  </p:notesMasterIdLst>
  <p:sldIdLst>
    <p:sldId id="304" r:id="rId4"/>
    <p:sldId id="322" r:id="rId5"/>
    <p:sldId id="295" r:id="rId6"/>
    <p:sldId id="282" r:id="rId7"/>
    <p:sldId id="317" r:id="rId8"/>
    <p:sldId id="328" r:id="rId9"/>
    <p:sldId id="276" r:id="rId10"/>
    <p:sldId id="314" r:id="rId11"/>
    <p:sldId id="306" r:id="rId12"/>
    <p:sldId id="259" r:id="rId13"/>
    <p:sldId id="299" r:id="rId14"/>
    <p:sldId id="320" r:id="rId15"/>
    <p:sldId id="318" r:id="rId16"/>
    <p:sldId id="261" r:id="rId17"/>
    <p:sldId id="329" r:id="rId18"/>
    <p:sldId id="269" r:id="rId19"/>
    <p:sldId id="287" r:id="rId20"/>
    <p:sldId id="264" r:id="rId21"/>
    <p:sldId id="266" r:id="rId22"/>
    <p:sldId id="294" r:id="rId23"/>
    <p:sldId id="288" r:id="rId24"/>
    <p:sldId id="321" r:id="rId25"/>
    <p:sldId id="283" r:id="rId26"/>
    <p:sldId id="303" r:id="rId27"/>
    <p:sldId id="327" r:id="rId28"/>
    <p:sldId id="279" r:id="rId29"/>
    <p:sldId id="271" r:id="rId30"/>
    <p:sldId id="296" r:id="rId31"/>
    <p:sldId id="272" r:id="rId32"/>
    <p:sldId id="319" r:id="rId33"/>
    <p:sldId id="273" r:id="rId34"/>
    <p:sldId id="274" r:id="rId35"/>
    <p:sldId id="302" r:id="rId36"/>
    <p:sldId id="330" r:id="rId37"/>
    <p:sldId id="331" r:id="rId38"/>
    <p:sldId id="333" r:id="rId39"/>
    <p:sldId id="332" r:id="rId40"/>
    <p:sldId id="334" r:id="rId41"/>
    <p:sldId id="335" r:id="rId42"/>
    <p:sldId id="326" r:id="rId4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81" autoAdjust="0"/>
  </p:normalViewPr>
  <p:slideViewPr>
    <p:cSldViewPr>
      <p:cViewPr>
        <p:scale>
          <a:sx n="77" d="100"/>
          <a:sy n="77" d="100"/>
        </p:scale>
        <p:origin x="-116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81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1D18A-C0EB-416D-A234-1356BC2B245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018FE-7F60-457B-8944-FE6C5C3D3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3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7624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69665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81580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13255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84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31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65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63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0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2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722798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0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13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69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0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51522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53854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01571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8412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8596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1504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8229600" cy="57935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ru-RU" dirty="0" smtClean="0"/>
              <a:t>Способы  буксировки</a:t>
            </a:r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r>
              <a:rPr lang="ru-RU" dirty="0" smtClean="0"/>
              <a:t>1.-  гибкая сцепка</a:t>
            </a:r>
          </a:p>
          <a:p>
            <a:pPr lvl="2"/>
            <a:endParaRPr lang="ru-RU" dirty="0" smtClean="0"/>
          </a:p>
          <a:p>
            <a:pPr lvl="2"/>
            <a:r>
              <a:rPr lang="ru-RU" dirty="0" smtClean="0"/>
              <a:t>2.-  жесткая сцепка</a:t>
            </a:r>
          </a:p>
          <a:p>
            <a:pPr lvl="2"/>
            <a:endParaRPr lang="ru-RU" dirty="0" smtClean="0"/>
          </a:p>
          <a:p>
            <a:pPr lvl="2"/>
            <a:r>
              <a:rPr lang="ru-RU" dirty="0" smtClean="0"/>
              <a:t>3.-  частичная погрузка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46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3600" b="1" i="1" kern="1200" baseline="0">
          <a:solidFill>
            <a:srgbClr val="7030A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3E37E9-1AB8-45C1-BBF5-750FD2710BEC}" type="datetimeFigureOut">
              <a:rPr lang="ru-RU" smtClean="0"/>
              <a:t>12.05.2020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1EA526-BBCC-4B91-BA2E-057727ACD18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3E37E9-1AB8-45C1-BBF5-750FD2710BE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12.05.2020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1EA526-BBCC-4B91-BA2E-057727ACD18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4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96752"/>
            <a:ext cx="6512511" cy="460644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Буксировка механических </a:t>
            </a:r>
            <a:br>
              <a:rPr lang="ru-RU" sz="4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транспортных средств</a:t>
            </a:r>
            <a:br>
              <a:rPr lang="ru-RU" sz="4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04648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361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силь\Pictures\Towing_Be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681163"/>
            <a:ext cx="50863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силь\Pictures\Towing_Be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833563"/>
            <a:ext cx="50863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асиль\Pictures\Towing_Be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188640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Буксировочный трос с крюками и </a:t>
            </a:r>
          </a:p>
          <a:p>
            <a:r>
              <a:rPr lang="ru-RU" dirty="0" smtClean="0"/>
              <a:t>защитными карабинами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622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ba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688"/>
            <a:ext cx="9144000" cy="322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108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силь\Pictures\bad-str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8"/>
            <a:ext cx="9293419" cy="68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91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силь\Pictures\strap-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" y="0"/>
            <a:ext cx="9141390" cy="68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2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силь\Pictures\iCANNUX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2088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66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51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107296"/>
            <a:ext cx="902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буксировке нужно учитывать </a:t>
            </a:r>
            <a:r>
              <a:rPr lang="ru-RU" dirty="0" err="1" smtClean="0"/>
              <a:t>вписываемость</a:t>
            </a:r>
            <a:r>
              <a:rPr lang="ru-RU" dirty="0" smtClean="0"/>
              <a:t> буксируемого ТС в повороты. Начинать </a:t>
            </a:r>
          </a:p>
          <a:p>
            <a:r>
              <a:rPr lang="ru-RU" dirty="0"/>
              <a:t>д</a:t>
            </a:r>
            <a:r>
              <a:rPr lang="ru-RU" dirty="0" smtClean="0"/>
              <a:t>вижение плавно без рывков, передачи переключать быстро.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060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асиль\Pictures\iCA0T43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650"/>
            <a:ext cx="8460903" cy="63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48396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смягчения рывков трос зацеплять по диагонали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153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7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Жесткая сцепка</a:t>
            </a:r>
            <a:endParaRPr lang="ru-RU" sz="7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43711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такой буксировкой можно заниматься и в гололедицу, и </a:t>
            </a:r>
            <a:r>
              <a:rPr lang="ru-RU" sz="2400" b="1" dirty="0" smtClean="0"/>
              <a:t>можно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даже буксировать транспортное средство с неисправными </a:t>
            </a:r>
            <a:r>
              <a:rPr lang="ru-RU" sz="2400" b="1" dirty="0" smtClean="0"/>
              <a:t>тормозами,</a:t>
            </a:r>
            <a:r>
              <a:rPr lang="ru-RU" sz="2400" b="1" dirty="0"/>
              <a:t> </a:t>
            </a:r>
            <a:r>
              <a:rPr lang="ru-RU" sz="2400" b="1" dirty="0" smtClean="0"/>
              <a:t>но </a:t>
            </a:r>
            <a:r>
              <a:rPr lang="ru-RU" sz="2400" b="1" dirty="0"/>
              <a:t>масса буксируемого </a:t>
            </a:r>
            <a:r>
              <a:rPr lang="ru-RU" sz="2400" b="1" i="1" dirty="0"/>
              <a:t>не должна быть более половины массы</a:t>
            </a:r>
            <a:r>
              <a:rPr lang="ru-RU" sz="2400" b="1" dirty="0"/>
              <a:t> </a:t>
            </a:r>
            <a:r>
              <a:rPr lang="ru-RU" sz="2400" b="1" i="1" dirty="0"/>
              <a:t>буксирующего</a:t>
            </a:r>
            <a:r>
              <a:rPr lang="ru-RU" b="1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02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силь\Picture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63" y="-100013"/>
            <a:ext cx="9610726" cy="70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229200"/>
            <a:ext cx="937736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Расстояние между транспортными средствами при буксировке на жёсткой сцепке </a:t>
            </a:r>
            <a:r>
              <a:rPr lang="ru-RU" b="1" i="1" dirty="0"/>
              <a:t>не должно превышать 4 метра</a:t>
            </a:r>
            <a:r>
              <a:rPr lang="ru-RU" b="1" dirty="0" smtClean="0"/>
              <a:t>.</a:t>
            </a:r>
            <a:r>
              <a:rPr lang="ru-RU" dirty="0"/>
              <a:t> Однако длина сцепки не должна быть меньше половины ширины тягача, что позволяет избежать повреждения автомобилей при складывании поезда.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462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силь\Pictures\f56df40f0e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869160"/>
            <a:ext cx="777686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конструкция сцепки позволяет буксируемому следовать по колее буксирующего тогда можно без водителя, при условии, что буксирующий минимум в 2раза тяжелее буксируемого.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58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06"/>
            <a:ext cx="9072500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789040"/>
            <a:ext cx="8892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Каждому из вас рано или поздно доведётся быть «буксирующим» или «буксируемым». И тут очень важно правильно действовать.</a:t>
            </a:r>
          </a:p>
          <a:p>
            <a:r>
              <a:rPr lang="ru-RU" b="1" i="1" dirty="0" smtClean="0"/>
              <a:t>Если </a:t>
            </a:r>
            <a:r>
              <a:rPr lang="ru-RU" b="1" i="1" dirty="0"/>
              <a:t>вы просите, чтобы вас </a:t>
            </a:r>
            <a:r>
              <a:rPr lang="ru-RU" b="1" i="1" dirty="0" smtClean="0"/>
              <a:t>отбуксировали</a:t>
            </a:r>
            <a:r>
              <a:rPr lang="ru-RU" dirty="0" smtClean="0"/>
              <a:t>, </a:t>
            </a:r>
            <a:r>
              <a:rPr lang="ru-RU" dirty="0"/>
              <a:t>не просто голосуйте, а держите буксировочный трос в руке. Теперь первый, кто остановится, тот и поможет.</a:t>
            </a:r>
          </a:p>
        </p:txBody>
      </p:sp>
    </p:spTree>
    <p:extLst>
      <p:ext uri="{BB962C8B-B14F-4D97-AF65-F5344CB8AC3E}">
        <p14:creationId xmlns:p14="http://schemas.microsoft.com/office/powerpoint/2010/main" val="200142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4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138"/>
            <a:ext cx="9144000" cy="516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20_4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2656"/>
            <a:ext cx="9144000" cy="5164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791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62880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7200" dirty="0" smtClean="0"/>
              <a:t>Частичная погрузка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827846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23"/>
            <a:ext cx="9001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86104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Одной из разновидностей такой буксировки является способ, при котором автомобиль-тягач оснащён специальным устройством, позволяющим вывесить либо передний, либо задний мост буксируемого автомобиля</a:t>
            </a:r>
            <a:r>
              <a:rPr lang="ru-RU" dirty="0" smtClean="0"/>
              <a:t>.</a:t>
            </a:r>
            <a:r>
              <a:rPr lang="ru-RU" dirty="0"/>
              <a:t> При таком способе разрешается буксировать автомобиль с любой неисправностью, в том числе и с неисправной тормозной системой, и с несправным рулевым управлением.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258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иль\Pictures\20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6" y="-34823"/>
            <a:ext cx="83529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849694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Нахождение людей (в том числе и водителя) </a:t>
            </a:r>
            <a:r>
              <a:rPr lang="ru-RU" b="1" i="1" dirty="0"/>
              <a:t>в салоне буксируемого автомобиля запрещено!</a:t>
            </a:r>
            <a:r>
              <a:rPr lang="ru-RU" dirty="0"/>
              <a:t> Ну, и конечно же, масса буксирующего должна быть как минимум в два раза больше массы буксируемого.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794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445224"/>
            <a:ext cx="5486400" cy="8048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1800" b="1" i="1" dirty="0" smtClean="0"/>
              <a:t>Транспортные средства (ТС) с неисправным рулевым управлением, только методом частичной погрузки.</a:t>
            </a:r>
            <a:endParaRPr lang="ru-RU" sz="1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92088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103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4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138"/>
            <a:ext cx="9144000" cy="516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20_4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2656"/>
            <a:ext cx="9144000" cy="5164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27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силь\Pictures\iCAE61U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"/>
            <a:ext cx="6660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32656"/>
            <a:ext cx="592341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Скорость при любом виде буксировки не более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900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асиль\Pictures\1277822763_pravila_buksirovki_transportnyx_sreds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64096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Буксирующий включает ближний свет фар или противотуманные фары в светлое время суток, а буксируемый аварийную световую сигнализацию. В тёмное время или при недостаточной видимости ещё габаритные фонари.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714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oen%20crwl%20gtghu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-99392"/>
            <a:ext cx="5314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8402" y="2200212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если аварийная сигнализация неисправна или отсутствует на задней части ТС вывешивается знак аварийной остановки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5192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асиль\Pictures\3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4392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3429000"/>
            <a:ext cx="388843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Буксировка запрещена, кроме ТС обслуживающих предприятия или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909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ksi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"/>
            <a:ext cx="4867656" cy="4867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32040" y="1504"/>
            <a:ext cx="40324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Если вас попросили отбуксировать.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 Перво-наперво </a:t>
            </a:r>
            <a:r>
              <a:rPr lang="ru-RU" dirty="0"/>
              <a:t>необходимо убедиться, что у буксируемого исправны тормоза и рулевое управление. Затем надо проинструктировать буксируемого.</a:t>
            </a:r>
          </a:p>
          <a:p>
            <a:r>
              <a:rPr lang="ru-RU" dirty="0"/>
              <a:t>Во-первых, пусть не забудет включить габаритные огни и аварийную световую сигнализацию.</a:t>
            </a:r>
          </a:p>
          <a:p>
            <a:r>
              <a:rPr lang="ru-RU" dirty="0"/>
              <a:t>Во-вторых, пусть всегда держит трос натянутым (и во время движения, и при остановке).</a:t>
            </a:r>
          </a:p>
          <a:p>
            <a:r>
              <a:rPr lang="ru-RU" dirty="0"/>
              <a:t>И, в-третьих, пусть помнит, что при неработающем двигателе не работает и вакуумный усилитель тормозов. Так что давить на педаль тормоза надо изо всех сил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После этого можно трогаться, и вы, как опытный водитель, знаете, что при буксировке трогаться, и особенно тормозить, нужно очень-очень плавно.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869160"/>
            <a:ext cx="476015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опытный  </a:t>
            </a:r>
            <a:r>
              <a:rPr lang="ru-RU" b="1" dirty="0">
                <a:solidFill>
                  <a:srgbClr val="FF0000"/>
                </a:solidFill>
              </a:rPr>
              <a:t>водитель соответствующего буксирующего транспортного средства </a:t>
            </a:r>
            <a:r>
              <a:rPr lang="ru-RU" b="1" dirty="0" smtClean="0">
                <a:solidFill>
                  <a:srgbClr val="FF0000"/>
                </a:solidFill>
              </a:rPr>
              <a:t>должен иметь  </a:t>
            </a:r>
            <a:r>
              <a:rPr lang="ru-RU" b="1" dirty="0">
                <a:solidFill>
                  <a:srgbClr val="FF0000"/>
                </a:solidFill>
              </a:rPr>
              <a:t>право на управление транспортными средствами в течение двух и более лет.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1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силь\Pictures\img_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71"/>
            <a:ext cx="9691268" cy="71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52" y="5877272"/>
            <a:ext cx="9691268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Запрещается буксировка 2-х и более ТС одновременно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7245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асиль\Picture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63" y="-100013"/>
            <a:ext cx="9610726" cy="70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173" y="5229200"/>
            <a:ext cx="898182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Запрещается перевозка людей в кузове буксируемого грузового ТС, в салоне буксируемого автобуса.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0936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асиль\Pictures\55foto197_5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78497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Если мотоцикл трехколёсный, его можно использовать как в качестве буксирующего, так и в качестве буксируемого.</a:t>
            </a:r>
            <a:r>
              <a:rPr lang="ru-RU" b="1" dirty="0"/>
              <a:t> Но буксировка двухколёсных мотоциклов запрещена!</a:t>
            </a:r>
            <a:r>
              <a:rPr lang="ru-RU" dirty="0"/>
              <a:t> По той простой причине, что они неустойчиво ведут себя на малых скоростях.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730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n_big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13"/>
            <a:ext cx="9144000" cy="66055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1560" y="4581128"/>
            <a:ext cx="672626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буксировка в </a:t>
            </a:r>
            <a:r>
              <a:rPr lang="ru-RU" sz="3600" b="1" dirty="0" smtClean="0">
                <a:solidFill>
                  <a:srgbClr val="FF0000"/>
                </a:solidFill>
              </a:rPr>
              <a:t>гололёд на гибкой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сцепке запрещена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11026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4607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Вопросы для самоконтроля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" y="548680"/>
            <a:ext cx="91251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149080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 Вы </a:t>
            </a:r>
            <a:r>
              <a:rPr lang="ru-RU" sz="2800" b="1" dirty="0">
                <a:solidFill>
                  <a:srgbClr val="FF0000"/>
                </a:solidFill>
              </a:rPr>
              <a:t>буксируете неисправный автомобиль. По какой полосе Вам можно продолжить движение в населенном пункте?</a:t>
            </a:r>
          </a:p>
          <a:p>
            <a:r>
              <a:rPr lang="ru-RU" sz="2800" dirty="0"/>
              <a:t>1. Только по правой.</a:t>
            </a:r>
          </a:p>
          <a:p>
            <a:r>
              <a:rPr lang="ru-RU" sz="2800" dirty="0"/>
              <a:t>2. Только по левой.</a:t>
            </a:r>
          </a:p>
          <a:p>
            <a:r>
              <a:rPr lang="ru-RU" sz="2800" dirty="0"/>
              <a:t>3. По любой.</a:t>
            </a:r>
          </a:p>
        </p:txBody>
      </p:sp>
    </p:spTree>
    <p:extLst>
      <p:ext uri="{BB962C8B-B14F-4D97-AF65-F5344CB8AC3E}">
        <p14:creationId xmlns:p14="http://schemas.microsoft.com/office/powerpoint/2010/main" val="4154751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14" y="12680"/>
            <a:ext cx="91192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2. Буксировка </a:t>
            </a:r>
            <a:r>
              <a:rPr lang="ru-RU" sz="2800" b="1" dirty="0">
                <a:solidFill>
                  <a:srgbClr val="FF0000"/>
                </a:solidFill>
              </a:rPr>
              <a:t>двухколесного мотоцикла разрешается:</a:t>
            </a:r>
          </a:p>
          <a:p>
            <a:r>
              <a:rPr lang="ru-RU" sz="2800" dirty="0"/>
              <a:t>1. Только если мотоцикл с боковым прицепом, а водитель соответствующего буксирующего транспортного средства имеет право на управление транспортными средствами в течение двух и более лет.</a:t>
            </a:r>
          </a:p>
          <a:p>
            <a:r>
              <a:rPr lang="ru-RU" sz="2800" dirty="0"/>
              <a:t>2. Если мотоцикл с боковым прицепом.</a:t>
            </a:r>
          </a:p>
          <a:p>
            <a:r>
              <a:rPr lang="ru-RU" sz="2800" dirty="0"/>
              <a:t>3. Если водитель соответствующего буксирующего транспортного средства имеет право на управление транспортными средствами в течение двух и более лет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>
                <a:solidFill>
                  <a:srgbClr val="FF0000"/>
                </a:solidFill>
              </a:rPr>
              <a:t>. При буксировке на гибкой сцепке между буксирующим и буксируемым транспортными средствами должно быть обеспечено расстояние:</a:t>
            </a:r>
          </a:p>
          <a:p>
            <a:r>
              <a:rPr lang="ru-RU" sz="2800" dirty="0"/>
              <a:t>1. Не более 4 м.</a:t>
            </a:r>
          </a:p>
          <a:p>
            <a:r>
              <a:rPr lang="ru-RU" sz="2800" dirty="0"/>
              <a:t>2. От 4 до 6 м.</a:t>
            </a:r>
          </a:p>
          <a:p>
            <a:r>
              <a:rPr lang="ru-RU" sz="2800" dirty="0"/>
              <a:t>3. От 6 до 8 м.</a:t>
            </a:r>
          </a:p>
        </p:txBody>
      </p:sp>
    </p:spTree>
    <p:extLst>
      <p:ext uri="{BB962C8B-B14F-4D97-AF65-F5344CB8AC3E}">
        <p14:creationId xmlns:p14="http://schemas.microsoft.com/office/powerpoint/2010/main" val="192956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4. В </a:t>
            </a:r>
            <a:r>
              <a:rPr lang="ru-RU" sz="2800" b="1" dirty="0">
                <a:solidFill>
                  <a:srgbClr val="FF0000"/>
                </a:solidFill>
              </a:rPr>
              <a:t>каких из перечисленных случаев запрещена буксировка на гибкой сцепке?</a:t>
            </a:r>
          </a:p>
          <a:p>
            <a:r>
              <a:rPr lang="ru-RU" sz="2800" dirty="0"/>
              <a:t>1. Только на горных дорогах.</a:t>
            </a:r>
          </a:p>
          <a:p>
            <a:r>
              <a:rPr lang="ru-RU" sz="2800" dirty="0"/>
              <a:t>2. Только в гололедицу.</a:t>
            </a:r>
          </a:p>
          <a:p>
            <a:r>
              <a:rPr lang="ru-RU" sz="2800" dirty="0"/>
              <a:t>3. Только в темное время суток и в условиях недостаточной видимости.</a:t>
            </a:r>
          </a:p>
          <a:p>
            <a:r>
              <a:rPr lang="ru-RU" sz="2800" dirty="0"/>
              <a:t>4. Во всех перечисленных случаях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5. Можно </a:t>
            </a:r>
            <a:r>
              <a:rPr lang="ru-RU" sz="2800" b="1" dirty="0">
                <a:solidFill>
                  <a:srgbClr val="FF0000"/>
                </a:solidFill>
              </a:rPr>
              <a:t>ли буксировать автомобиль с недействующей тормозной системой, если фактическая масса этого автомобиля превышает половину фактической массы Вашего автомобиля?</a:t>
            </a:r>
          </a:p>
          <a:p>
            <a:r>
              <a:rPr lang="ru-RU" sz="2800" dirty="0"/>
              <a:t>1. Можно.</a:t>
            </a:r>
          </a:p>
          <a:p>
            <a:r>
              <a:rPr lang="ru-RU" sz="2800" dirty="0"/>
              <a:t>2. Можно только при скорости буксировки не более 30 км/ч.</a:t>
            </a:r>
          </a:p>
          <a:p>
            <a:r>
              <a:rPr lang="ru-RU" sz="2800" dirty="0"/>
              <a:t>3. Нельзя.</a:t>
            </a:r>
          </a:p>
        </p:txBody>
      </p:sp>
    </p:spTree>
    <p:extLst>
      <p:ext uri="{BB962C8B-B14F-4D97-AF65-F5344CB8AC3E}">
        <p14:creationId xmlns:p14="http://schemas.microsoft.com/office/powerpoint/2010/main" val="4151074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5433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2358" y="3531461"/>
            <a:ext cx="9066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6. Продолжить </a:t>
            </a:r>
            <a:r>
              <a:rPr lang="ru-RU" sz="2800" b="1" dirty="0">
                <a:solidFill>
                  <a:srgbClr val="FF0000"/>
                </a:solidFill>
              </a:rPr>
              <a:t>буксировку можно:</a:t>
            </a:r>
          </a:p>
          <a:p>
            <a:r>
              <a:rPr lang="ru-RU" sz="2800" dirty="0"/>
              <a:t>1. Только в направлении А.</a:t>
            </a:r>
          </a:p>
          <a:p>
            <a:r>
              <a:rPr lang="ru-RU" sz="2800" dirty="0"/>
              <a:t>2. Только в направлении Б.</a:t>
            </a:r>
          </a:p>
          <a:p>
            <a:r>
              <a:rPr lang="ru-RU" sz="2800" dirty="0"/>
              <a:t>3. В любом направлении из указанных.</a:t>
            </a:r>
          </a:p>
        </p:txBody>
      </p:sp>
    </p:spTree>
    <p:extLst>
      <p:ext uri="{BB962C8B-B14F-4D97-AF65-F5344CB8AC3E}">
        <p14:creationId xmlns:p14="http://schemas.microsoft.com/office/powerpoint/2010/main" val="751755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7. Разрешено </a:t>
            </a:r>
            <a:r>
              <a:rPr lang="ru-RU" sz="2800" b="1" dirty="0">
                <a:solidFill>
                  <a:srgbClr val="FF0000"/>
                </a:solidFill>
              </a:rPr>
              <a:t>ли перевозить людей в буксируемом легковом автомобиле?</a:t>
            </a:r>
          </a:p>
          <a:p>
            <a:r>
              <a:rPr lang="ru-RU" sz="2800" dirty="0"/>
              <a:t>1. Разрешено.</a:t>
            </a:r>
          </a:p>
          <a:p>
            <a:r>
              <a:rPr lang="ru-RU" sz="2800" dirty="0"/>
              <a:t>2. Разрешено только при буксировке на гибкой или жесткой сцепке.</a:t>
            </a:r>
          </a:p>
          <a:p>
            <a:r>
              <a:rPr lang="ru-RU" sz="2800" dirty="0"/>
              <a:t>3. Запрещено</a:t>
            </a:r>
            <a:r>
              <a:rPr lang="ru-RU" sz="2800" dirty="0" smtClean="0"/>
              <a:t>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8. Разрешается ли перевозка людей в салоне легкового автомобиля, буксирующего неисправное транспортное средство?</a:t>
            </a:r>
          </a:p>
          <a:p>
            <a:r>
              <a:rPr lang="ru-RU" sz="2800" dirty="0"/>
              <a:t>1. Разрешается.</a:t>
            </a:r>
          </a:p>
          <a:p>
            <a:r>
              <a:rPr lang="ru-RU" sz="2800" dirty="0"/>
              <a:t>2. Разрешается только при буксировке на жесткой сцепке.</a:t>
            </a:r>
          </a:p>
          <a:p>
            <a:r>
              <a:rPr lang="ru-RU" sz="2800" dirty="0"/>
              <a:t>3. Запрещается.</a:t>
            </a:r>
          </a:p>
        </p:txBody>
      </p:sp>
    </p:spTree>
    <p:extLst>
      <p:ext uri="{BB962C8B-B14F-4D97-AF65-F5344CB8AC3E}">
        <p14:creationId xmlns:p14="http://schemas.microsoft.com/office/powerpoint/2010/main" val="221321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714" y="0"/>
            <a:ext cx="91687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9. Разрешается </a:t>
            </a:r>
            <a:r>
              <a:rPr lang="ru-RU" sz="2800" b="1" dirty="0">
                <a:solidFill>
                  <a:srgbClr val="FF0000"/>
                </a:solidFill>
              </a:rPr>
              <a:t>ли буксировка в гололедицу, если у буксируемого транспортного средства исправны тормоза и рулевое управление?</a:t>
            </a:r>
          </a:p>
          <a:p>
            <a:r>
              <a:rPr lang="ru-RU" sz="2800" dirty="0"/>
              <a:t>1. Разрешается.</a:t>
            </a:r>
          </a:p>
          <a:p>
            <a:r>
              <a:rPr lang="ru-RU" sz="2800" dirty="0"/>
              <a:t>2. Разрешается только на жесткой сцепке или методом частичной погрузки.</a:t>
            </a:r>
          </a:p>
          <a:p>
            <a:r>
              <a:rPr lang="ru-RU" sz="2800" dirty="0"/>
              <a:t>3. Запрещается</a:t>
            </a:r>
            <a:r>
              <a:rPr lang="ru-RU" sz="2800" dirty="0" smtClean="0"/>
              <a:t>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10. Какое расстояние должно быть обеспечено между буксирующим и буксируемым транспортными средствами при буксировке на жесткой сцепке?</a:t>
            </a:r>
          </a:p>
          <a:p>
            <a:r>
              <a:rPr lang="ru-RU" sz="2800" dirty="0"/>
              <a:t>1. Не более 4 м.</a:t>
            </a:r>
          </a:p>
          <a:p>
            <a:r>
              <a:rPr lang="ru-RU" sz="2800" dirty="0"/>
              <a:t>2. От 4 до 6 м.</a:t>
            </a:r>
          </a:p>
          <a:p>
            <a:r>
              <a:rPr lang="ru-RU" sz="2800" dirty="0"/>
              <a:t>3. От 6 до 8 м </a:t>
            </a:r>
          </a:p>
        </p:txBody>
      </p:sp>
    </p:spTree>
    <p:extLst>
      <p:ext uri="{BB962C8B-B14F-4D97-AF65-F5344CB8AC3E}">
        <p14:creationId xmlns:p14="http://schemas.microsoft.com/office/powerpoint/2010/main" val="3129139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904656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Виды буксировки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-гибкая сцепка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-жесткая сцепка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-частичная погрузка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48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/>
          </a:p>
          <a:p>
            <a:endParaRPr lang="ru-RU" sz="4000" b="1" dirty="0"/>
          </a:p>
          <a:p>
            <a:r>
              <a:rPr lang="ru-RU" sz="4000" b="1" dirty="0" smtClean="0"/>
              <a:t> </a:t>
            </a:r>
            <a:endParaRPr lang="ru-RU" sz="4000" b="1" dirty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824499"/>
              </p:ext>
            </p:extLst>
          </p:nvPr>
        </p:nvGraphicFramePr>
        <p:xfrm>
          <a:off x="5" y="1916831"/>
          <a:ext cx="9143992" cy="252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</a:tblGrid>
              <a:tr h="1288256">
                <a:tc>
                  <a:txBody>
                    <a:bodyPr/>
                    <a:lstStyle/>
                    <a:p>
                      <a:r>
                        <a:rPr lang="ru-RU" dirty="0" smtClean="0"/>
                        <a:t>№ вопроса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1232025">
                <a:tc>
                  <a:txBody>
                    <a:bodyPr/>
                    <a:lstStyle/>
                    <a:p>
                      <a:r>
                        <a:rPr lang="ru-RU" dirty="0" smtClean="0"/>
                        <a:t>№ ответа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999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иль\Pictures\0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347"/>
            <a:ext cx="7135501" cy="66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188640"/>
            <a:ext cx="156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Гибкая сцепка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1916832"/>
            <a:ext cx="171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Жёсткая сцепка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3398357"/>
            <a:ext cx="342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Буксировка частичной погрузкой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12194" y="5092389"/>
            <a:ext cx="342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Буксировка частичной </a:t>
            </a:r>
            <a:r>
              <a:rPr lang="ru-RU" dirty="0" smtClean="0"/>
              <a:t>погрузкой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007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522"/>
            <a:ext cx="7779106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462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Первый вид буксировки – это буксировка на гибкой сцепке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56136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Длина буксировочного троса должна быть не менее 4-х метров, но не более 6-ти метров</a:t>
            </a:r>
            <a:r>
              <a:rPr lang="ru-RU" b="1" dirty="0" smtClean="0"/>
              <a:t>.</a:t>
            </a:r>
            <a:r>
              <a:rPr lang="ru-RU" dirty="0"/>
              <a:t> При этом трос должен быть снабжён не менее чем двумя предупредительными устройствами в виде квадратных флажков с нанесёнными по диагонали красными и белыми полосами со </a:t>
            </a:r>
            <a:r>
              <a:rPr lang="ru-RU" dirty="0" err="1"/>
              <a:t>световозвращающей</a:t>
            </a:r>
            <a:r>
              <a:rPr lang="ru-RU" dirty="0"/>
              <a:t> поверхностью.</a:t>
            </a:r>
          </a:p>
          <a:p>
            <a:r>
              <a:rPr lang="ru-RU" dirty="0"/>
              <a:t> </a:t>
            </a:r>
            <a:r>
              <a:rPr lang="ru-RU" dirty="0" smtClean="0"/>
              <a:t>Во-вторых</a:t>
            </a:r>
            <a:r>
              <a:rPr lang="ru-RU" dirty="0"/>
              <a:t>, надо знать, что такой способ буксировки не всегда применим:</a:t>
            </a:r>
          </a:p>
          <a:p>
            <a:r>
              <a:rPr lang="ru-RU" dirty="0"/>
              <a:t> </a:t>
            </a:r>
            <a:r>
              <a:rPr lang="ru-RU" b="1" dirty="0" smtClean="0"/>
              <a:t>Правила </a:t>
            </a:r>
            <a:r>
              <a:rPr lang="ru-RU" b="1" dirty="0"/>
              <a:t>категорически запрещают буксировку на гибкой сцепке во время гололедицы – это опасно из-за малой дистанции между машинами.</a:t>
            </a:r>
            <a:endParaRPr lang="ru-RU" dirty="0"/>
          </a:p>
          <a:p>
            <a:r>
              <a:rPr lang="ru-RU" dirty="0"/>
              <a:t> </a:t>
            </a:r>
            <a:r>
              <a:rPr lang="ru-RU" b="1" dirty="0" smtClean="0"/>
              <a:t>И</a:t>
            </a:r>
            <a:r>
              <a:rPr lang="ru-RU" b="1" dirty="0"/>
              <a:t>, конечно же, таким способом запрещено буксировать транспортное средство, если у него неисправны тормоза или рулевое управление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Пассажирам </a:t>
            </a:r>
            <a:r>
              <a:rPr lang="ru-RU" b="1" dirty="0"/>
              <a:t>разрешено находиться не только в салоне буксирующего, но и в салоне буксируемого легкового автомобиля.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673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иль\Pictures\25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9" cy="60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772816"/>
            <a:ext cx="749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 может быть любой, кроме эластичных материалов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740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p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4968552" cy="40324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555776" y="1772816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555776" y="83671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372200" y="83671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555776" y="1052736"/>
            <a:ext cx="38164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555776" y="105273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475656" y="530120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331640" y="1772816"/>
            <a:ext cx="1260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" idx="1"/>
          </p:cNvCxnSpPr>
          <p:nvPr/>
        </p:nvCxnSpPr>
        <p:spPr>
          <a:xfrm flipH="1">
            <a:off x="1961710" y="3645024"/>
            <a:ext cx="1800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" idx="1"/>
          </p:cNvCxnSpPr>
          <p:nvPr/>
        </p:nvCxnSpPr>
        <p:spPr>
          <a:xfrm flipH="1" flipV="1">
            <a:off x="1970711" y="1772816"/>
            <a:ext cx="9001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39952" y="62068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200</a:t>
            </a:r>
            <a:endParaRPr lang="ru-RU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475656" y="328498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200</a:t>
            </a:r>
            <a:endParaRPr lang="ru-RU" sz="2400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6372200" y="2420888"/>
            <a:ext cx="1008112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372200" y="3068960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80312" y="2519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50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01226" y="332656"/>
            <a:ext cx="218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Сигнальный флажок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615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14509" y="1052736"/>
            <a:ext cx="492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Буксирующий                  Буксируемый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051720" y="14437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798542" y="14220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77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832</Words>
  <Application>Microsoft Office PowerPoint</Application>
  <PresentationFormat>Экран (4:3)</PresentationFormat>
  <Paragraphs>117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Специальное оформление</vt:lpstr>
      <vt:lpstr>Воздушный поток</vt:lpstr>
      <vt:lpstr>1_Воздушный поток</vt:lpstr>
      <vt:lpstr>Буксировка механических  транспортных средств </vt:lpstr>
      <vt:lpstr>Презентация PowerPoint</vt:lpstr>
      <vt:lpstr>Презентация PowerPoint</vt:lpstr>
      <vt:lpstr>Виды буксировки   -гибкая сцепка  -жесткая сцепка  -частичная погрузка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Жесткая сцепка</vt:lpstr>
      <vt:lpstr>Презентация PowerPoint</vt:lpstr>
      <vt:lpstr>Презентация PowerPoint</vt:lpstr>
      <vt:lpstr>Презентация PowerPoint</vt:lpstr>
      <vt:lpstr>Частичная погрузка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</dc:creator>
  <cp:lastModifiedBy>Василич</cp:lastModifiedBy>
  <cp:revision>52</cp:revision>
  <dcterms:created xsi:type="dcterms:W3CDTF">2012-03-14T13:06:41Z</dcterms:created>
  <dcterms:modified xsi:type="dcterms:W3CDTF">2020-05-12T16:48:56Z</dcterms:modified>
</cp:coreProperties>
</file>