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87" r:id="rId5"/>
    <p:sldId id="258" r:id="rId6"/>
    <p:sldId id="290" r:id="rId7"/>
    <p:sldId id="259" r:id="rId8"/>
    <p:sldId id="280" r:id="rId9"/>
    <p:sldId id="260" r:id="rId10"/>
    <p:sldId id="281" r:id="rId11"/>
    <p:sldId id="261" r:id="rId12"/>
    <p:sldId id="285" r:id="rId13"/>
    <p:sldId id="262" r:id="rId14"/>
    <p:sldId id="263" r:id="rId15"/>
    <p:sldId id="288" r:id="rId16"/>
    <p:sldId id="278" r:id="rId17"/>
    <p:sldId id="289" r:id="rId18"/>
    <p:sldId id="265" r:id="rId19"/>
    <p:sldId id="284" r:id="rId20"/>
    <p:sldId id="266" r:id="rId21"/>
    <p:sldId id="267" r:id="rId22"/>
    <p:sldId id="279" r:id="rId23"/>
    <p:sldId id="268" r:id="rId24"/>
    <p:sldId id="264" r:id="rId25"/>
    <p:sldId id="269" r:id="rId26"/>
    <p:sldId id="270" r:id="rId27"/>
    <p:sldId id="271" r:id="rId28"/>
    <p:sldId id="272" r:id="rId29"/>
    <p:sldId id="273" r:id="rId30"/>
    <p:sldId id="277" r:id="rId31"/>
    <p:sldId id="274" r:id="rId32"/>
    <p:sldId id="275" r:id="rId33"/>
    <p:sldId id="276" r:id="rId34"/>
    <p:sldId id="282" r:id="rId35"/>
    <p:sldId id="283" r:id="rId36"/>
    <p:sldId id="291" r:id="rId37"/>
    <p:sldId id="292" r:id="rId38"/>
    <p:sldId id="293" r:id="rId39"/>
    <p:sldId id="294" r:id="rId40"/>
    <p:sldId id="295" r:id="rId41"/>
    <p:sldId id="296" r:id="rId42"/>
    <p:sldId id="297" r:id="rId43"/>
    <p:sldId id="300" r:id="rId44"/>
    <p:sldId id="298" r:id="rId45"/>
    <p:sldId id="299" r:id="rId46"/>
    <p:sldId id="301" r:id="rId47"/>
    <p:sldId id="302" r:id="rId48"/>
    <p:sldId id="303" r:id="rId49"/>
    <p:sldId id="304" r:id="rId50"/>
    <p:sldId id="305" r:id="rId51"/>
    <p:sldId id="306"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74642"/>
          </a:xfrm>
          <a:solidFill>
            <a:schemeClr val="tx2">
              <a:lumMod val="50000"/>
            </a:schemeClr>
          </a:solidFill>
        </p:spPr>
        <p:txBody>
          <a:bodyPr>
            <a:normAutofit/>
          </a:bodyPr>
          <a:lstStyle/>
          <a:p>
            <a:r>
              <a:rPr lang="ru-RU" sz="8800" b="1" dirty="0">
                <a:solidFill>
                  <a:schemeClr val="bg1"/>
                </a:solidFill>
              </a:rPr>
              <a:t>Расположение ТС на проезжей части</a:t>
            </a:r>
          </a:p>
        </p:txBody>
      </p:sp>
    </p:spTree>
    <p:extLst>
      <p:ext uri="{BB962C8B-B14F-4D97-AF65-F5344CB8AC3E}">
        <p14:creationId xmlns:p14="http://schemas.microsoft.com/office/powerpoint/2010/main" val="228166580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Василь\Pictures\tema09_im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0" y="1196752"/>
            <a:ext cx="9001000"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Умножение 1"/>
          <p:cNvSpPr/>
          <p:nvPr/>
        </p:nvSpPr>
        <p:spPr>
          <a:xfrm>
            <a:off x="2699792" y="3356992"/>
            <a:ext cx="648072" cy="64807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251520" y="116632"/>
            <a:ext cx="8712968" cy="923330"/>
          </a:xfrm>
          <a:prstGeom prst="rect">
            <a:avLst/>
          </a:prstGeom>
          <a:noFill/>
        </p:spPr>
        <p:txBody>
          <a:bodyPr wrap="square" rtlCol="0">
            <a:spAutoFit/>
          </a:bodyPr>
          <a:lstStyle/>
          <a:p>
            <a:r>
              <a:rPr lang="ru-RU" b="1" dirty="0"/>
              <a:t>Среднюю полосу разрешено использовать  на перекрёстках  для поворота </a:t>
            </a:r>
          </a:p>
          <a:p>
            <a:r>
              <a:rPr lang="ru-RU" b="1" dirty="0"/>
              <a:t>налево или разворота. Поворачивать на такую дорогу только на крайние </a:t>
            </a:r>
          </a:p>
          <a:p>
            <a:r>
              <a:rPr lang="ru-RU" b="1" dirty="0"/>
              <a:t>правые полосы</a:t>
            </a:r>
            <a:endParaRPr lang="ru-RU" dirty="0"/>
          </a:p>
        </p:txBody>
      </p:sp>
    </p:spTree>
    <p:extLst>
      <p:ext uri="{BB962C8B-B14F-4D97-AF65-F5344CB8AC3E}">
        <p14:creationId xmlns:p14="http://schemas.microsoft.com/office/powerpoint/2010/main" val="273055440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9001000" cy="3024336"/>
          </a:xfrm>
          <a:solidFill>
            <a:schemeClr val="accent2">
              <a:lumMod val="20000"/>
              <a:lumOff val="80000"/>
            </a:schemeClr>
          </a:solidFill>
        </p:spPr>
        <p:txBody>
          <a:bodyPr>
            <a:noAutofit/>
          </a:bodyPr>
          <a:lstStyle/>
          <a:p>
            <a:r>
              <a:rPr lang="ru-RU" sz="2800" b="1" dirty="0"/>
              <a:t>Вне населенных пунктов, а также в населенных пунктах на дорогах, обозначенных знаком 5.1 или 5.3 или где разрешено движение со скоростью более 80 км/ч, водители транспортных средств должны вести их по возможности ближе к правому краю проезжей части. Запрещается занимать левые полосы движения при свободных правых</a:t>
            </a:r>
            <a:r>
              <a:rPr lang="ru-RU" sz="2800" b="1" dirty="0" smtClean="0"/>
              <a:t>.</a:t>
            </a:r>
            <a:endParaRPr lang="ru-RU" sz="2800" b="1" dirty="0"/>
          </a:p>
        </p:txBody>
      </p:sp>
      <p:pic>
        <p:nvPicPr>
          <p:cNvPr id="102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197982"/>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87688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15200" cy="1143000"/>
          </a:xfrm>
        </p:spPr>
        <p:txBody>
          <a:bodyPr/>
          <a:lstStyle/>
          <a:p>
            <a:endParaRPr lang="ru-RU" dirty="0"/>
          </a:p>
        </p:txBody>
      </p:sp>
      <p:pic>
        <p:nvPicPr>
          <p:cNvPr id="9218" name="Picture 2" descr="C:\Users\Василь\Pictures\tema09_im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92480" cy="3356992"/>
          </a:xfrm>
          <a:prstGeom prst="rect">
            <a:avLst/>
          </a:prstGeom>
          <a:solidFill>
            <a:srgbClr val="00B050"/>
          </a:solidFill>
        </p:spPr>
      </p:pic>
      <p:pic>
        <p:nvPicPr>
          <p:cNvPr id="9219" name="Picture 3" descr="C:\Users\Василь\Pictures\tema09_im4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4446" y="3429000"/>
            <a:ext cx="8572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вправо 3"/>
          <p:cNvSpPr/>
          <p:nvPr/>
        </p:nvSpPr>
        <p:spPr>
          <a:xfrm rot="15165548">
            <a:off x="3997454" y="2028764"/>
            <a:ext cx="1496862" cy="484632"/>
          </a:xfrm>
          <a:prstGeom prst="rightArrow">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15880553">
            <a:off x="6350188" y="5652575"/>
            <a:ext cx="1537441" cy="484632"/>
          </a:xfrm>
          <a:prstGeom prst="rightArrow">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6441070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2952328"/>
          </a:xfrm>
          <a:solidFill>
            <a:schemeClr val="accent3">
              <a:lumMod val="20000"/>
              <a:lumOff val="80000"/>
            </a:schemeClr>
          </a:solidFill>
        </p:spPr>
        <p:txBody>
          <a:bodyPr>
            <a:noAutofit/>
          </a:bodyPr>
          <a:lstStyle/>
          <a:p>
            <a:r>
              <a:rPr lang="ru-RU" sz="2800" b="1" dirty="0"/>
              <a:t>В населенных пунктах </a:t>
            </a:r>
            <a:r>
              <a:rPr lang="ru-RU" sz="2800" b="1" dirty="0" smtClean="0"/>
              <a:t> водители ТС  </a:t>
            </a:r>
            <a:r>
              <a:rPr lang="ru-RU" sz="2800" b="1" dirty="0"/>
              <a:t>могут использовать наиболее удобную для них полосу движения. При интенсивном движении, когда все полосы движения заняты, менять полосу разрешается только для поворота налево или направо, разворота, остановки или объезда препятствия.</a:t>
            </a:r>
          </a:p>
        </p:txBody>
      </p:sp>
      <p:pic>
        <p:nvPicPr>
          <p:cNvPr id="205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192474"/>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86882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3168352"/>
          </a:xfrm>
          <a:solidFill>
            <a:schemeClr val="accent5">
              <a:lumMod val="20000"/>
              <a:lumOff val="80000"/>
            </a:schemeClr>
          </a:solidFill>
        </p:spPr>
        <p:txBody>
          <a:bodyPr>
            <a:normAutofit/>
          </a:bodyPr>
          <a:lstStyle/>
          <a:p>
            <a:r>
              <a:rPr lang="ru-RU" sz="2400" b="1" dirty="0" smtClean="0"/>
              <a:t>  На   </a:t>
            </a:r>
            <a:r>
              <a:rPr lang="ru-RU" sz="2400" b="1" dirty="0"/>
              <a:t>дорогах, имеющих для движения в данном направлении три полосы и более, занимать крайнюю левую полосу разрешается только при интенсивном движении, когда заняты другие полосы, а также для поворота налево или разворота, а грузовым автомобилям с разрешенной максимальной массой более 2,5 т – только для поворота налево или разворота. </a:t>
            </a:r>
          </a:p>
        </p:txBody>
      </p:sp>
      <p:pic>
        <p:nvPicPr>
          <p:cNvPr id="307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00400"/>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77872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1968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5976" y="3429000"/>
            <a:ext cx="9098024" cy="3046988"/>
          </a:xfrm>
          <a:prstGeom prst="rect">
            <a:avLst/>
          </a:prstGeom>
        </p:spPr>
        <p:txBody>
          <a:bodyPr wrap="square">
            <a:spAutoFit/>
          </a:bodyPr>
          <a:lstStyle/>
          <a:p>
            <a:r>
              <a:rPr lang="ru-RU" dirty="0"/>
              <a:t> </a:t>
            </a:r>
            <a:r>
              <a:rPr lang="ru-RU" sz="2400" b="1" dirty="0" smtClean="0"/>
              <a:t>1</a:t>
            </a:r>
            <a:r>
              <a:rPr lang="ru-RU" sz="2400" b="1" dirty="0"/>
              <a:t>. Если в вашем направлении, например, целых десять полос движения, вы вправе выбрать любую удобную полосу из девяти правых, даже если дорога абсолютно свободна</a:t>
            </a:r>
            <a:r>
              <a:rPr lang="ru-RU" sz="2400" b="1" dirty="0" smtClean="0"/>
              <a:t>.</a:t>
            </a:r>
            <a:endParaRPr lang="ru-RU" sz="2400" dirty="0"/>
          </a:p>
          <a:p>
            <a:r>
              <a:rPr lang="ru-RU" sz="2400" b="1" dirty="0"/>
              <a:t>2. Если девять правых полос заняты, вы можете занять и десятую (крайнюю левую</a:t>
            </a:r>
            <a:r>
              <a:rPr lang="ru-RU" sz="2400" b="1" dirty="0" smtClean="0"/>
              <a:t>).</a:t>
            </a:r>
            <a:endParaRPr lang="ru-RU" sz="2400" dirty="0"/>
          </a:p>
          <a:p>
            <a:r>
              <a:rPr lang="ru-RU" sz="2400" b="1" dirty="0"/>
              <a:t>3. Если, двигаясь по крайней левой полосе, вы доехали до места, когда справа стало свободно, вы обязаны покинуть крайнюю левую полосу.</a:t>
            </a:r>
            <a:endParaRPr lang="ru-RU" sz="2400" dirty="0"/>
          </a:p>
        </p:txBody>
      </p:sp>
    </p:spTree>
    <p:extLst>
      <p:ext uri="{BB962C8B-B14F-4D97-AF65-F5344CB8AC3E}">
        <p14:creationId xmlns:p14="http://schemas.microsoft.com/office/powerpoint/2010/main" val="74923105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a:solidFill>
            <a:schemeClr val="accent3">
              <a:lumMod val="20000"/>
              <a:lumOff val="80000"/>
            </a:schemeClr>
          </a:solidFill>
        </p:spPr>
        <p:txBody>
          <a:bodyPr>
            <a:noAutofit/>
          </a:bodyPr>
          <a:lstStyle/>
          <a:p>
            <a:pPr algn="l"/>
            <a:r>
              <a:rPr lang="ru-RU" sz="3200" b="1" dirty="0"/>
              <a:t>Если проезжая часть разделена на полосы линиями разметки, движение транспортных средств должно осуществляться строго по обозначенным полосам. Наезжать на прерывистые линии разметки разрешается только при перестроении.</a:t>
            </a:r>
            <a:endParaRPr lang="ru-RU" sz="3200" dirty="0"/>
          </a:p>
        </p:txBody>
      </p:sp>
      <p:sp>
        <p:nvSpPr>
          <p:cNvPr id="3" name="Объект 2"/>
          <p:cNvSpPr>
            <a:spLocks noGrp="1"/>
          </p:cNvSpPr>
          <p:nvPr>
            <p:ph idx="1"/>
          </p:nvPr>
        </p:nvSpPr>
        <p:spPr>
          <a:xfrm>
            <a:off x="457200" y="4221088"/>
            <a:ext cx="8229600" cy="1905075"/>
          </a:xfrm>
        </p:spPr>
        <p:txBody>
          <a:bodyPr/>
          <a:lstStyle/>
          <a:p>
            <a:endParaRPr lang="ru-RU" dirty="0"/>
          </a:p>
        </p:txBody>
      </p:sp>
      <p:pic>
        <p:nvPicPr>
          <p:cNvPr id="2050" name="Picture 2" descr="C:\Users\Василь\Pictures\tema09_im1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88830"/>
            <a:ext cx="9172925" cy="366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8791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880948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3789040"/>
            <a:ext cx="8208912" cy="3139321"/>
          </a:xfrm>
          <a:prstGeom prst="rect">
            <a:avLst/>
          </a:prstGeom>
          <a:noFill/>
        </p:spPr>
        <p:txBody>
          <a:bodyPr wrap="square" rtlCol="0">
            <a:spAutoFit/>
          </a:bodyPr>
          <a:lstStyle/>
          <a:p>
            <a:r>
              <a:rPr lang="ru-RU" b="1" dirty="0"/>
              <a:t> </a:t>
            </a:r>
            <a:r>
              <a:rPr lang="ru-RU" sz="3600" b="1" i="1" dirty="0"/>
              <a:t>При интенсивном движении</a:t>
            </a:r>
            <a:r>
              <a:rPr lang="ru-RU" sz="3600" b="1" dirty="0"/>
              <a:t>, когда все полосы заняты, менять полосу разрешается только для поворота налево или направо, разворота, остановки или объезда препятствия.</a:t>
            </a:r>
            <a:endParaRPr lang="ru-RU" sz="3600" dirty="0"/>
          </a:p>
          <a:p>
            <a:r>
              <a:rPr lang="ru-RU" dirty="0"/>
              <a:t> </a:t>
            </a:r>
          </a:p>
        </p:txBody>
      </p:sp>
    </p:spTree>
    <p:extLst>
      <p:ext uri="{BB962C8B-B14F-4D97-AF65-F5344CB8AC3E}">
        <p14:creationId xmlns:p14="http://schemas.microsoft.com/office/powerpoint/2010/main" val="50214000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a:solidFill>
            <a:schemeClr val="accent5">
              <a:lumMod val="20000"/>
              <a:lumOff val="80000"/>
            </a:schemeClr>
          </a:solidFill>
        </p:spPr>
        <p:txBody>
          <a:bodyPr>
            <a:noAutofit/>
          </a:bodyPr>
          <a:lstStyle/>
          <a:p>
            <a:r>
              <a:rPr lang="ru-RU" sz="2400" b="1" dirty="0"/>
              <a:t>Разрешается движение по трамвайным путям попутного направления, </a:t>
            </a:r>
            <a:r>
              <a:rPr lang="ru-RU" sz="2400" b="1" dirty="0" smtClean="0"/>
              <a:t> когда </a:t>
            </a:r>
            <a:r>
              <a:rPr lang="ru-RU" sz="2400" b="1" dirty="0"/>
              <a:t>заняты все полосы данного направления, а также при объезде, повороте налево или развороте </a:t>
            </a:r>
            <a:r>
              <a:rPr lang="ru-RU" sz="2400" b="1" dirty="0" smtClean="0"/>
              <a:t> . </a:t>
            </a:r>
            <a:r>
              <a:rPr lang="ru-RU" sz="2400" b="1" dirty="0"/>
              <a:t>При этом не должно создаваться помех трамваю. Выезжать на трамвайные пути встречного направления запрещается. Если перед перекрестком установлены дорожные знаки 5.15.1 или 5.15.2, движение по трамвайным путям через перекресток запрещается.</a:t>
            </a:r>
          </a:p>
        </p:txBody>
      </p:sp>
      <p:pic>
        <p:nvPicPr>
          <p:cNvPr id="4098"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210567"/>
            <a:ext cx="9118582" cy="364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6083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99176" cy="1143000"/>
          </a:xfrm>
        </p:spPr>
        <p:txBody>
          <a:bodyPr/>
          <a:lstStyle/>
          <a:p>
            <a:endParaRPr lang="ru-RU" dirty="0"/>
          </a:p>
        </p:txBody>
      </p:sp>
      <p:pic>
        <p:nvPicPr>
          <p:cNvPr id="8194" name="Picture 2" descr="C:\Users\Василь\Pictures\tema09_im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66"/>
            <a:ext cx="8604448" cy="344177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Василь\Pictures\tema09_im6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3560237"/>
            <a:ext cx="8244408" cy="3297763"/>
          </a:xfrm>
          <a:prstGeom prst="rect">
            <a:avLst/>
          </a:prstGeom>
          <a:noFill/>
          <a:extLst>
            <a:ext uri="{909E8E84-426E-40DD-AFC4-6F175D3DCCD1}">
              <a14:hiddenFill xmlns:a14="http://schemas.microsoft.com/office/drawing/2010/main">
                <a:solidFill>
                  <a:srgbClr val="FFFFFF"/>
                </a:solidFill>
              </a14:hiddenFill>
            </a:ext>
          </a:extLst>
        </p:spPr>
      </p:pic>
      <p:sp>
        <p:nvSpPr>
          <p:cNvPr id="3" name="Умножение 2"/>
          <p:cNvSpPr/>
          <p:nvPr/>
        </p:nvSpPr>
        <p:spPr>
          <a:xfrm>
            <a:off x="4499992" y="522920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1560181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0765"/>
            <a:ext cx="9144000" cy="6986528"/>
          </a:xfrm>
          <a:prstGeom prst="rect">
            <a:avLst/>
          </a:prstGeom>
        </p:spPr>
        <p:txBody>
          <a:bodyPr wrap="square">
            <a:spAutoFit/>
          </a:bodyPr>
          <a:lstStyle/>
          <a:p>
            <a:r>
              <a:rPr lang="ru-RU" sz="2800" dirty="0"/>
              <a:t>Количество полос движения для безрельсовых транспортных средств определяется разметкой и (или) знаками 5.15.1, 5.15.2, 5.15.7, 5.15.8, а если их нет, то самими водителями с учетом ширины проезжей части, габаритов транспортных средств и необходимых интервалов между ними. При этом стороной, предназначенной для встречного движения на дорогах с двусторонним движением без разделительной полосы, считается половина ширины проезжей части, расположенная слева, не считая местных </a:t>
            </a:r>
            <a:r>
              <a:rPr lang="ru-RU" sz="2800" dirty="0" err="1"/>
              <a:t>уширений</a:t>
            </a:r>
            <a:r>
              <a:rPr lang="ru-RU" sz="2800" dirty="0"/>
              <a:t> проезжей части (переходно-скоростные полосы, дополнительные полосы на подъем, заездные карманы мест остановок маршрутных транспортных средств</a:t>
            </a:r>
            <a:r>
              <a:rPr lang="ru-RU" sz="2800" dirty="0" smtClean="0"/>
              <a:t>).</a:t>
            </a:r>
            <a:endParaRPr lang="ru-RU" sz="2800" dirty="0"/>
          </a:p>
          <a:p>
            <a:r>
              <a:rPr lang="ru-RU" sz="2800" dirty="0"/>
              <a:t>Когда разметка на дороге отсутствует, или же, если она не видна (снег, лед и т.д.), водители должны самостоятельно определять количество полос движения и их ширину.</a:t>
            </a:r>
          </a:p>
        </p:txBody>
      </p:sp>
    </p:spTree>
    <p:extLst>
      <p:ext uri="{BB962C8B-B14F-4D97-AF65-F5344CB8AC3E}">
        <p14:creationId xmlns:p14="http://schemas.microsoft.com/office/powerpoint/2010/main" val="114540126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 y="0"/>
            <a:ext cx="8572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Василь\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617843"/>
            <a:ext cx="8100392" cy="324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5991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a:solidFill>
            <a:schemeClr val="accent6">
              <a:lumMod val="20000"/>
              <a:lumOff val="80000"/>
            </a:schemeClr>
          </a:solidFill>
        </p:spPr>
        <p:txBody>
          <a:bodyPr>
            <a:normAutofit/>
          </a:bodyPr>
          <a:lstStyle/>
          <a:p>
            <a:r>
              <a:rPr lang="ru-RU" sz="3200" b="1" dirty="0"/>
              <a:t>При повороте на дорогу с реверсивным движением водитель должен вести </a:t>
            </a:r>
            <a:r>
              <a:rPr lang="ru-RU" sz="3200" b="1" dirty="0" smtClean="0"/>
              <a:t>ТС </a:t>
            </a:r>
            <a:r>
              <a:rPr lang="ru-RU" sz="3200" b="1" dirty="0"/>
              <a:t>таким образом, чтобы при выезде с пересечения проезжих частей </a:t>
            </a:r>
            <a:r>
              <a:rPr lang="ru-RU" sz="3200" b="1" dirty="0" smtClean="0"/>
              <a:t> ТС заняло </a:t>
            </a:r>
            <a:r>
              <a:rPr lang="ru-RU" sz="3200" b="1" dirty="0"/>
              <a:t>крайнюю правую </a:t>
            </a:r>
            <a:r>
              <a:rPr lang="ru-RU" sz="3200" b="1" dirty="0" smtClean="0"/>
              <a:t>полосу </a:t>
            </a:r>
            <a:endParaRPr lang="ru-RU" sz="3200" b="1" dirty="0"/>
          </a:p>
        </p:txBody>
      </p:sp>
      <p:pic>
        <p:nvPicPr>
          <p:cNvPr id="614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200400"/>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8366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938338"/>
          </a:xfrm>
          <a:solidFill>
            <a:schemeClr val="accent6">
              <a:lumMod val="20000"/>
              <a:lumOff val="80000"/>
            </a:schemeClr>
          </a:solidFill>
        </p:spPr>
        <p:txBody>
          <a:bodyPr>
            <a:normAutofit/>
          </a:bodyPr>
          <a:lstStyle/>
          <a:p>
            <a:pPr algn="l"/>
            <a:r>
              <a:rPr lang="ru-RU" sz="3200" b="1" dirty="0"/>
              <a:t>Водитель должен соблюдать такую дистанцию до движущегося впереди транспортного средства, которая позволила бы избежать столкновения, а также необходимый боковой интервал, обеспечивающий безопасность движения.</a:t>
            </a:r>
            <a:endParaRPr lang="ru-RU" sz="3200" dirty="0"/>
          </a:p>
        </p:txBody>
      </p:sp>
      <p:pic>
        <p:nvPicPr>
          <p:cNvPr id="3074" name="Picture 2" descr="C:\Users\Василь\Pictures\tema09_im10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31518"/>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6367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a:solidFill>
            <a:schemeClr val="accent4">
              <a:lumMod val="20000"/>
              <a:lumOff val="80000"/>
            </a:schemeClr>
          </a:solidFill>
        </p:spPr>
        <p:txBody>
          <a:bodyPr>
            <a:normAutofit/>
          </a:bodyPr>
          <a:lstStyle/>
          <a:p>
            <a:r>
              <a:rPr lang="ru-RU" sz="3600" b="1" dirty="0"/>
              <a:t>Запрещается движение транспортных средств по разделительным полосам и обочинам, тротуарам и пешеходным дорожкам </a:t>
            </a:r>
          </a:p>
        </p:txBody>
      </p:sp>
      <p:pic>
        <p:nvPicPr>
          <p:cNvPr id="717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70286"/>
            <a:ext cx="9119725" cy="364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09102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29600" cy="4810546"/>
          </a:xfrm>
          <a:solidFill>
            <a:schemeClr val="accent4">
              <a:lumMod val="20000"/>
              <a:lumOff val="80000"/>
            </a:schemeClr>
          </a:solidFill>
        </p:spPr>
        <p:txBody>
          <a:bodyPr>
            <a:noAutofit/>
          </a:bodyPr>
          <a:lstStyle/>
          <a:p>
            <a:r>
              <a:rPr lang="ru-RU" sz="4000" b="1" dirty="0" smtClean="0"/>
              <a:t>ТС  скорость </a:t>
            </a:r>
            <a:r>
              <a:rPr lang="ru-RU" sz="4000" b="1" dirty="0"/>
              <a:t>движения которых не </a:t>
            </a:r>
            <a:r>
              <a:rPr lang="ru-RU" sz="4000" b="1" dirty="0" smtClean="0"/>
              <a:t>  превышает </a:t>
            </a:r>
            <a:r>
              <a:rPr lang="ru-RU" sz="4000" b="1" dirty="0"/>
              <a:t>40 км/ч </a:t>
            </a:r>
            <a:r>
              <a:rPr lang="ru-RU" sz="4000" b="1" dirty="0" smtClean="0"/>
              <a:t> , </a:t>
            </a:r>
            <a:r>
              <a:rPr lang="ru-RU" sz="4000" b="1" dirty="0"/>
              <a:t>должны двигаться по крайней правой полосе, кроме случаев объезда, обгона или перестроения перед поворотом налево разворотом или остановкой в разрешенных случаях на левой стороне дороги.</a:t>
            </a:r>
          </a:p>
        </p:txBody>
      </p:sp>
      <p:sp>
        <p:nvSpPr>
          <p:cNvPr id="3" name="Объект 2"/>
          <p:cNvSpPr>
            <a:spLocks noGrp="1"/>
          </p:cNvSpPr>
          <p:nvPr>
            <p:ph idx="1"/>
          </p:nvPr>
        </p:nvSpPr>
        <p:spPr>
          <a:xfrm>
            <a:off x="457200" y="3429000"/>
            <a:ext cx="8229600" cy="2697163"/>
          </a:xfrm>
        </p:spPr>
        <p:txBody>
          <a:bodyPr/>
          <a:lstStyle/>
          <a:p>
            <a:pPr marL="0" indent="0">
              <a:buNone/>
            </a:pPr>
            <a:r>
              <a:rPr lang="ru-RU" dirty="0" smtClean="0"/>
              <a:t>          </a:t>
            </a:r>
            <a:endParaRPr lang="ru-RU" dirty="0"/>
          </a:p>
        </p:txBody>
      </p:sp>
    </p:spTree>
    <p:extLst>
      <p:ext uri="{BB962C8B-B14F-4D97-AF65-F5344CB8AC3E}">
        <p14:creationId xmlns:p14="http://schemas.microsoft.com/office/powerpoint/2010/main" val="412787504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normAutofit/>
          </a:bodyPr>
          <a:lstStyle/>
          <a:p>
            <a:pPr algn="l"/>
            <a:r>
              <a:rPr lang="ru-RU" sz="3600" b="1" dirty="0" smtClean="0">
                <a:solidFill>
                  <a:srgbClr val="FF0000"/>
                </a:solidFill>
              </a:rPr>
              <a:t>1. Разрешается </a:t>
            </a:r>
            <a:r>
              <a:rPr lang="ru-RU" sz="3600" b="1" dirty="0">
                <a:solidFill>
                  <a:srgbClr val="FF0000"/>
                </a:solidFill>
              </a:rPr>
              <a:t>ли Вам обогнать легковой автомобиль в данной ситуации</a:t>
            </a:r>
            <a:r>
              <a:rPr lang="ru-RU" sz="3600" b="1" dirty="0" smtClean="0">
                <a:solidFill>
                  <a:srgbClr val="FF0000"/>
                </a:solidFill>
              </a:rPr>
              <a:t>?</a:t>
            </a:r>
            <a:r>
              <a:rPr lang="ru-RU" sz="3600" b="1" dirty="0">
                <a:solidFill>
                  <a:srgbClr val="FF0000"/>
                </a:solidFill>
              </a:rPr>
              <a:t/>
            </a:r>
            <a:br>
              <a:rPr lang="ru-RU" sz="3600" b="1" dirty="0">
                <a:solidFill>
                  <a:srgbClr val="FF0000"/>
                </a:solidFill>
              </a:rPr>
            </a:br>
            <a:r>
              <a:rPr lang="ru-RU" sz="3600" b="1" dirty="0"/>
              <a:t>1. Не разрешается</a:t>
            </a:r>
            <a:r>
              <a:rPr lang="ru-RU" sz="3600" b="1" dirty="0" smtClean="0"/>
              <a:t>.</a:t>
            </a:r>
            <a:r>
              <a:rPr lang="ru-RU" sz="3600" b="1" dirty="0"/>
              <a:t/>
            </a:r>
            <a:br>
              <a:rPr lang="ru-RU" sz="3600" b="1" dirty="0"/>
            </a:br>
            <a:r>
              <a:rPr lang="ru-RU" sz="3600" b="1" dirty="0"/>
              <a:t>2. Разрешается</a:t>
            </a:r>
            <a:r>
              <a:rPr lang="ru-RU" sz="3600" b="1" dirty="0" smtClean="0"/>
              <a:t>.</a:t>
            </a:r>
            <a:endParaRPr lang="ru-RU" sz="3600" b="1" dirty="0"/>
          </a:p>
        </p:txBody>
      </p:sp>
      <p:pic>
        <p:nvPicPr>
          <p:cNvPr id="819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73939"/>
            <a:ext cx="9120582" cy="3484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44624"/>
            <a:ext cx="7704856" cy="646331"/>
          </a:xfrm>
          <a:prstGeom prst="rect">
            <a:avLst/>
          </a:prstGeom>
          <a:noFill/>
        </p:spPr>
        <p:txBody>
          <a:bodyPr wrap="square" rtlCol="0">
            <a:spAutoFit/>
          </a:bodyPr>
          <a:lstStyle/>
          <a:p>
            <a:pPr algn="ctr"/>
            <a:r>
              <a:rPr lang="ru-RU" sz="3600" b="1" dirty="0" smtClean="0"/>
              <a:t>Вопросы для самоконтроля</a:t>
            </a:r>
            <a:endParaRPr lang="ru-RU" sz="3600" b="1" dirty="0"/>
          </a:p>
        </p:txBody>
      </p:sp>
    </p:spTree>
    <p:extLst>
      <p:ext uri="{BB962C8B-B14F-4D97-AF65-F5344CB8AC3E}">
        <p14:creationId xmlns:p14="http://schemas.microsoft.com/office/powerpoint/2010/main" val="129822541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3082354"/>
          </a:xfrm>
        </p:spPr>
        <p:txBody>
          <a:bodyPr>
            <a:normAutofit/>
          </a:bodyPr>
          <a:lstStyle/>
          <a:p>
            <a:pPr algn="l"/>
            <a:r>
              <a:rPr lang="ru-RU" sz="2800" b="1" dirty="0" smtClean="0">
                <a:solidFill>
                  <a:srgbClr val="FF0000"/>
                </a:solidFill>
              </a:rPr>
              <a:t>2. Разрешается </a:t>
            </a:r>
            <a:r>
              <a:rPr lang="ru-RU" sz="2800" b="1" dirty="0">
                <a:solidFill>
                  <a:srgbClr val="FF0000"/>
                </a:solidFill>
              </a:rPr>
              <a:t>ли Вам, управляя легковым автомобилем, продолжить движение по трамвайным путям попутного направления</a:t>
            </a:r>
            <a:r>
              <a:rPr lang="ru-RU" sz="2800" b="1" dirty="0" smtClean="0">
                <a:solidFill>
                  <a:srgbClr val="FF0000"/>
                </a:solidFill>
              </a:rPr>
              <a:t>?</a:t>
            </a:r>
            <a:r>
              <a:rPr lang="ru-RU" sz="2800" b="1" dirty="0">
                <a:solidFill>
                  <a:srgbClr val="FF0000"/>
                </a:solidFill>
              </a:rPr>
              <a:t/>
            </a:r>
            <a:br>
              <a:rPr lang="ru-RU" sz="2800" b="1" dirty="0">
                <a:solidFill>
                  <a:srgbClr val="FF0000"/>
                </a:solidFill>
              </a:rPr>
            </a:br>
            <a:r>
              <a:rPr lang="ru-RU" sz="2800" b="1" dirty="0"/>
              <a:t>1. Разрешается</a:t>
            </a:r>
            <a:r>
              <a:rPr lang="ru-RU" sz="2800" b="1" dirty="0" smtClean="0"/>
              <a:t>.</a:t>
            </a:r>
            <a:r>
              <a:rPr lang="ru-RU" sz="2800" b="1" dirty="0"/>
              <a:t/>
            </a:r>
            <a:br>
              <a:rPr lang="ru-RU" sz="2800" b="1" dirty="0"/>
            </a:br>
            <a:r>
              <a:rPr lang="ru-RU" sz="2800" b="1" dirty="0"/>
              <a:t>2. Разрешается только для поворота налево и разворота</a:t>
            </a:r>
            <a:r>
              <a:rPr lang="ru-RU" sz="2800" b="1" dirty="0" smtClean="0"/>
              <a:t>.</a:t>
            </a:r>
            <a:r>
              <a:rPr lang="ru-RU" sz="2800" b="1" dirty="0"/>
              <a:t/>
            </a:r>
            <a:br>
              <a:rPr lang="ru-RU" sz="2800" b="1" dirty="0"/>
            </a:br>
            <a:r>
              <a:rPr lang="ru-RU" sz="2800" b="1" dirty="0"/>
              <a:t>3. Запрещается</a:t>
            </a:r>
            <a:r>
              <a:rPr lang="ru-RU" sz="2800" b="1" dirty="0" smtClean="0"/>
              <a:t>.</a:t>
            </a:r>
            <a:endParaRPr lang="ru-RU" sz="2800" b="1" dirty="0"/>
          </a:p>
        </p:txBody>
      </p:sp>
      <p:pic>
        <p:nvPicPr>
          <p:cNvPr id="9218"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64993"/>
            <a:ext cx="9144000" cy="34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97373"/>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354"/>
          </a:xfrm>
        </p:spPr>
        <p:txBody>
          <a:bodyPr>
            <a:normAutofit/>
          </a:bodyPr>
          <a:lstStyle/>
          <a:p>
            <a:pPr algn="l"/>
            <a:r>
              <a:rPr lang="ru-RU" sz="3200" b="1" dirty="0" smtClean="0">
                <a:solidFill>
                  <a:srgbClr val="FF0000"/>
                </a:solidFill>
              </a:rPr>
              <a:t>3. По </a:t>
            </a:r>
            <a:r>
              <a:rPr lang="ru-RU" sz="3200" b="1" dirty="0">
                <a:solidFill>
                  <a:srgbClr val="FF0000"/>
                </a:solidFill>
              </a:rPr>
              <a:t>какой полосе вы можете продолжить движение, опередив грузовой автомобиль в населённом пункте?</a:t>
            </a:r>
            <a:br>
              <a:rPr lang="ru-RU" sz="3200" b="1" dirty="0">
                <a:solidFill>
                  <a:srgbClr val="FF0000"/>
                </a:solidFill>
              </a:rPr>
            </a:br>
            <a:r>
              <a:rPr lang="ru-RU" sz="3200" b="1" dirty="0"/>
              <a:t>1. Только по правой.</a:t>
            </a:r>
            <a:br>
              <a:rPr lang="ru-RU" sz="3200" b="1" dirty="0"/>
            </a:br>
            <a:r>
              <a:rPr lang="ru-RU" sz="3200" b="1" dirty="0"/>
              <a:t>2. По любой.</a:t>
            </a:r>
            <a:endParaRPr lang="ru-RU" sz="3200" b="1" dirty="0">
              <a:effectLst/>
            </a:endParaRPr>
          </a:p>
        </p:txBody>
      </p:sp>
      <p:pic>
        <p:nvPicPr>
          <p:cNvPr id="10242"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81057"/>
            <a:ext cx="9144000" cy="34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77564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354"/>
          </a:xfrm>
        </p:spPr>
        <p:txBody>
          <a:bodyPr>
            <a:normAutofit/>
          </a:bodyPr>
          <a:lstStyle/>
          <a:p>
            <a:pPr algn="l"/>
            <a:r>
              <a:rPr lang="ru-RU" sz="3600" b="1" dirty="0">
                <a:solidFill>
                  <a:srgbClr val="FF0000"/>
                </a:solidFill>
              </a:rPr>
              <a:t>4</a:t>
            </a:r>
            <a:r>
              <a:rPr lang="ru-RU" sz="3600" b="1" dirty="0" smtClean="0">
                <a:solidFill>
                  <a:srgbClr val="FF0000"/>
                </a:solidFill>
              </a:rPr>
              <a:t>. По </a:t>
            </a:r>
            <a:r>
              <a:rPr lang="ru-RU" sz="3600" b="1" dirty="0">
                <a:solidFill>
                  <a:srgbClr val="FF0000"/>
                </a:solidFill>
              </a:rPr>
              <a:t>какой траектории следует двигаться, поворачивая налево</a:t>
            </a:r>
            <a:r>
              <a:rPr lang="ru-RU" sz="3600" b="1" dirty="0" smtClean="0">
                <a:solidFill>
                  <a:srgbClr val="FF0000"/>
                </a:solidFill>
              </a:rPr>
              <a:t>?</a:t>
            </a:r>
            <a:r>
              <a:rPr lang="ru-RU" sz="3600" b="1" dirty="0">
                <a:solidFill>
                  <a:srgbClr val="FF0000"/>
                </a:solidFill>
              </a:rPr>
              <a:t/>
            </a:r>
            <a:br>
              <a:rPr lang="ru-RU" sz="3600" b="1" dirty="0">
                <a:solidFill>
                  <a:srgbClr val="FF0000"/>
                </a:solidFill>
              </a:rPr>
            </a:br>
            <a:r>
              <a:rPr lang="ru-RU" sz="3600" b="1" dirty="0"/>
              <a:t>1. Только по А</a:t>
            </a:r>
            <a:r>
              <a:rPr lang="ru-RU" sz="3600" b="1" dirty="0" smtClean="0"/>
              <a:t>.</a:t>
            </a:r>
            <a:r>
              <a:rPr lang="ru-RU" sz="3600" b="1" dirty="0"/>
              <a:t/>
            </a:r>
            <a:br>
              <a:rPr lang="ru-RU" sz="3600" b="1" dirty="0"/>
            </a:br>
            <a:r>
              <a:rPr lang="ru-RU" sz="3600" b="1" dirty="0"/>
              <a:t>2. Только по Б</a:t>
            </a:r>
            <a:r>
              <a:rPr lang="ru-RU" sz="3600" b="1" dirty="0" smtClean="0"/>
              <a:t>.</a:t>
            </a:r>
            <a:r>
              <a:rPr lang="ru-RU" sz="3600" b="1" dirty="0"/>
              <a:t/>
            </a:r>
            <a:br>
              <a:rPr lang="ru-RU" sz="3600" b="1" dirty="0"/>
            </a:br>
            <a:r>
              <a:rPr lang="ru-RU" sz="3600" b="1" dirty="0"/>
              <a:t>3. По любой</a:t>
            </a:r>
            <a:r>
              <a:rPr lang="ru-RU" sz="3600" b="1" dirty="0" smtClean="0"/>
              <a:t>.</a:t>
            </a:r>
            <a:endParaRPr lang="ru-RU" sz="3600" b="1" dirty="0"/>
          </a:p>
        </p:txBody>
      </p:sp>
      <p:pic>
        <p:nvPicPr>
          <p:cNvPr id="11266"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67018"/>
            <a:ext cx="9129271" cy="348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54298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354"/>
          </a:xfrm>
        </p:spPr>
        <p:txBody>
          <a:bodyPr>
            <a:normAutofit/>
          </a:bodyPr>
          <a:lstStyle/>
          <a:p>
            <a:pPr algn="l"/>
            <a:r>
              <a:rPr lang="ru-RU" sz="3200" b="1" dirty="0" smtClean="0">
                <a:solidFill>
                  <a:srgbClr val="FF0000"/>
                </a:solidFill>
              </a:rPr>
              <a:t>5. Водитель </a:t>
            </a:r>
            <a:r>
              <a:rPr lang="ru-RU" sz="3200" b="1" dirty="0">
                <a:solidFill>
                  <a:srgbClr val="FF0000"/>
                </a:solidFill>
              </a:rPr>
              <a:t>какого автомобиля, поворачивая налево, не нарушает Правила?</a:t>
            </a:r>
            <a:br>
              <a:rPr lang="ru-RU" sz="3200" b="1" dirty="0">
                <a:solidFill>
                  <a:srgbClr val="FF0000"/>
                </a:solidFill>
              </a:rPr>
            </a:br>
            <a:r>
              <a:rPr lang="ru-RU" sz="3200" b="1" dirty="0"/>
              <a:t>1. Только легкового.</a:t>
            </a:r>
            <a:br>
              <a:rPr lang="ru-RU" sz="3200" b="1" dirty="0"/>
            </a:br>
            <a:r>
              <a:rPr lang="ru-RU" sz="3200" b="1" dirty="0"/>
              <a:t>2. Только грузового.</a:t>
            </a:r>
            <a:br>
              <a:rPr lang="ru-RU" sz="3200" b="1" dirty="0"/>
            </a:br>
            <a:r>
              <a:rPr lang="ru-RU" sz="3200" b="1" dirty="0"/>
              <a:t>3. Оба не нарушают</a:t>
            </a:r>
            <a:endParaRPr lang="ru-RU" sz="3200" b="1" dirty="0">
              <a:effectLst/>
            </a:endParaRPr>
          </a:p>
        </p:txBody>
      </p:sp>
      <p:pic>
        <p:nvPicPr>
          <p:cNvPr id="1229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64993"/>
            <a:ext cx="9144000" cy="34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9400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73884" cy="836712"/>
          </a:xfrm>
          <a:solidFill>
            <a:schemeClr val="accent3">
              <a:lumMod val="50000"/>
            </a:schemeClr>
          </a:solidFill>
        </p:spPr>
        <p:txBody>
          <a:bodyPr>
            <a:normAutofit/>
          </a:bodyPr>
          <a:lstStyle/>
          <a:p>
            <a:r>
              <a:rPr lang="ru-RU" sz="4000" b="1" dirty="0" smtClean="0">
                <a:solidFill>
                  <a:srgbClr val="FFFF00"/>
                </a:solidFill>
              </a:rPr>
              <a:t>Определение количества полос</a:t>
            </a:r>
            <a:endParaRPr lang="ru-RU" sz="4000" b="1" dirty="0">
              <a:solidFill>
                <a:srgbClr val="FFFF00"/>
              </a:solidFill>
            </a:endParaRPr>
          </a:p>
        </p:txBody>
      </p:sp>
      <p:pic>
        <p:nvPicPr>
          <p:cNvPr id="1027" name="Picture 3" descr="C:\Users\Василь\Pictures\z5_1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95" y="1235454"/>
            <a:ext cx="1623451" cy="10081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Василь\Pictures\z5_15_7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970" y="1208901"/>
            <a:ext cx="1556938" cy="1025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Василь\Pictures\z5_15_2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491" y="1200051"/>
            <a:ext cx="864094" cy="104351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Василь\Pictures\z5_15_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556" y="1208901"/>
            <a:ext cx="1894029"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Василь\Pictures\r1_5.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440961" y="2682168"/>
            <a:ext cx="1275688" cy="74683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Василь\Pictures\r1_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1989" y="2702752"/>
            <a:ext cx="1085850" cy="7262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Василь\Pictures\r1_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1" y="2690420"/>
            <a:ext cx="2053613" cy="7385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Василь\Pictures\r1_2_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995" y="2702753"/>
            <a:ext cx="1418669" cy="72624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708" y="2702751"/>
            <a:ext cx="2019326" cy="72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8995" y="836712"/>
            <a:ext cx="8944889" cy="461665"/>
          </a:xfrm>
          <a:prstGeom prst="rect">
            <a:avLst/>
          </a:prstGeom>
          <a:noFill/>
        </p:spPr>
        <p:txBody>
          <a:bodyPr wrap="square" rtlCol="0">
            <a:spAutoFit/>
          </a:bodyPr>
          <a:lstStyle/>
          <a:p>
            <a:pPr algn="ctr"/>
            <a:r>
              <a:rPr lang="ru-RU" sz="2400" dirty="0"/>
              <a:t>знаками 5.15.1, 5.15.2, 5.15.7, 5.15.8</a:t>
            </a:r>
          </a:p>
        </p:txBody>
      </p:sp>
      <p:sp>
        <p:nvSpPr>
          <p:cNvPr id="4" name="TextBox 3"/>
          <p:cNvSpPr txBox="1"/>
          <p:nvPr/>
        </p:nvSpPr>
        <p:spPr>
          <a:xfrm>
            <a:off x="2843808" y="2243563"/>
            <a:ext cx="1570495" cy="461665"/>
          </a:xfrm>
          <a:prstGeom prst="rect">
            <a:avLst/>
          </a:prstGeom>
          <a:noFill/>
        </p:spPr>
        <p:txBody>
          <a:bodyPr wrap="none" rtlCol="0">
            <a:spAutoFit/>
          </a:bodyPr>
          <a:lstStyle/>
          <a:p>
            <a:r>
              <a:rPr lang="ru-RU" sz="2400" dirty="0"/>
              <a:t>разметкой</a:t>
            </a:r>
          </a:p>
        </p:txBody>
      </p:sp>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9622" y="34290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31622" y="3573016"/>
            <a:ext cx="2642262" cy="2585323"/>
          </a:xfrm>
          <a:prstGeom prst="rect">
            <a:avLst/>
          </a:prstGeom>
          <a:noFill/>
        </p:spPr>
        <p:txBody>
          <a:bodyPr wrap="square" rtlCol="0">
            <a:spAutoFit/>
          </a:bodyPr>
          <a:lstStyle/>
          <a:p>
            <a:r>
              <a:rPr lang="ru-RU" dirty="0" smtClean="0"/>
              <a:t>При отсутствии знаков и разметки </a:t>
            </a:r>
            <a:r>
              <a:rPr lang="ru-RU" dirty="0"/>
              <a:t>самими водителями с учетом ширины проезжей части, габаритов транспортных средств и необходимых интервалов между ними.</a:t>
            </a:r>
            <a:r>
              <a:rPr lang="ru-RU" dirty="0" smtClean="0"/>
              <a:t>  </a:t>
            </a:r>
            <a:endParaRPr lang="ru-RU" dirty="0"/>
          </a:p>
        </p:txBody>
      </p:sp>
    </p:spTree>
    <p:extLst>
      <p:ext uri="{BB962C8B-B14F-4D97-AF65-F5344CB8AC3E}">
        <p14:creationId xmlns:p14="http://schemas.microsoft.com/office/powerpoint/2010/main" val="160194692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6370"/>
          </a:xfrm>
        </p:spPr>
        <p:txBody>
          <a:bodyPr/>
          <a:lstStyle/>
          <a:p>
            <a:endParaRPr lang="ru-RU" dirty="0"/>
          </a:p>
        </p:txBody>
      </p:sp>
      <p:sp>
        <p:nvSpPr>
          <p:cNvPr id="3" name="Объект 2"/>
          <p:cNvSpPr>
            <a:spLocks noGrp="1"/>
          </p:cNvSpPr>
          <p:nvPr>
            <p:ph idx="1"/>
          </p:nvPr>
        </p:nvSpPr>
        <p:spPr>
          <a:xfrm>
            <a:off x="571" y="3645024"/>
            <a:ext cx="9179941" cy="3212976"/>
          </a:xfrm>
        </p:spPr>
        <p:txBody>
          <a:bodyPr>
            <a:normAutofit/>
          </a:bodyPr>
          <a:lstStyle/>
          <a:p>
            <a:pPr marL="0" indent="0">
              <a:buNone/>
            </a:pPr>
            <a:r>
              <a:rPr lang="ru-RU" b="1" dirty="0" smtClean="0">
                <a:solidFill>
                  <a:srgbClr val="FF0000"/>
                </a:solidFill>
              </a:rPr>
              <a:t> 6. Нарушает </a:t>
            </a:r>
            <a:r>
              <a:rPr lang="ru-RU" b="1" dirty="0">
                <a:solidFill>
                  <a:srgbClr val="FF0000"/>
                </a:solidFill>
              </a:rPr>
              <a:t>ли водитель Правила, объезжая пробку по заасфальтированной обочине? </a:t>
            </a:r>
          </a:p>
          <a:p>
            <a:r>
              <a:rPr lang="ru-RU" b="1" dirty="0"/>
              <a:t>1. Да, нарушает</a:t>
            </a:r>
            <a:r>
              <a:rPr lang="ru-RU" b="1" dirty="0" smtClean="0"/>
              <a:t>.</a:t>
            </a:r>
            <a:r>
              <a:rPr lang="ru-RU" b="1" dirty="0"/>
              <a:t> </a:t>
            </a:r>
          </a:p>
          <a:p>
            <a:r>
              <a:rPr lang="ru-RU" b="1" dirty="0"/>
              <a:t>2. Не нарушает, если обочина свободна от пешеходов и припаркованных транспортных средств.</a:t>
            </a:r>
          </a:p>
          <a:p>
            <a:endParaRPr lang="ru-RU" dirty="0"/>
          </a:p>
        </p:txBody>
      </p:sp>
      <p:pic>
        <p:nvPicPr>
          <p:cNvPr id="1026" name="Picture 2" descr="C:\Users\Василь\Pictures\tema09_im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 y="0"/>
            <a:ext cx="9112560"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11092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550"/>
            <a:ext cx="8964488" cy="3106418"/>
          </a:xfrm>
          <a:solidFill>
            <a:schemeClr val="accent3">
              <a:lumMod val="20000"/>
              <a:lumOff val="80000"/>
            </a:schemeClr>
          </a:solidFill>
        </p:spPr>
        <p:txBody>
          <a:bodyPr>
            <a:normAutofit/>
          </a:bodyPr>
          <a:lstStyle/>
          <a:p>
            <a:pPr algn="l"/>
            <a:r>
              <a:rPr lang="ru-RU" sz="2400" b="1" dirty="0" smtClean="0">
                <a:solidFill>
                  <a:srgbClr val="FF0000"/>
                </a:solidFill>
              </a:rPr>
              <a:t>7. По </a:t>
            </a:r>
            <a:r>
              <a:rPr lang="ru-RU" sz="2400" b="1" dirty="0" smtClean="0">
                <a:solidFill>
                  <a:srgbClr val="FF0000"/>
                </a:solidFill>
              </a:rPr>
              <a:t>какой полосе проезжей части Вам разрешено движение в населённом пункте, если по техническим причинам Ваше транспортное средство не может развивать скорость более 40 </a:t>
            </a:r>
            <a:r>
              <a:rPr lang="ru-RU" sz="2400" b="1" dirty="0">
                <a:solidFill>
                  <a:srgbClr val="FF0000"/>
                </a:solidFill>
              </a:rPr>
              <a:t>км/ч</a:t>
            </a:r>
            <a:r>
              <a:rPr lang="ru-RU" sz="2400" b="1" dirty="0" smtClean="0">
                <a:solidFill>
                  <a:srgbClr val="FF0000"/>
                </a:solidFill>
              </a:rPr>
              <a:t>?</a:t>
            </a:r>
            <a:r>
              <a:rPr lang="ru-RU" sz="2400" b="1" dirty="0">
                <a:solidFill>
                  <a:srgbClr val="FF0000"/>
                </a:solidFill>
              </a:rPr>
              <a:t/>
            </a:r>
            <a:br>
              <a:rPr lang="ru-RU" sz="2400" b="1" dirty="0">
                <a:solidFill>
                  <a:srgbClr val="FF0000"/>
                </a:solidFill>
              </a:rPr>
            </a:br>
            <a:r>
              <a:rPr lang="ru-RU" sz="2400" b="1" dirty="0"/>
              <a:t>1. Только по крайней правой</a:t>
            </a:r>
            <a:r>
              <a:rPr lang="ru-RU" sz="2400" b="1" dirty="0" smtClean="0"/>
              <a:t>.</a:t>
            </a:r>
            <a:r>
              <a:rPr lang="ru-RU" sz="2400" b="1" dirty="0"/>
              <a:t/>
            </a:r>
            <a:br>
              <a:rPr lang="ru-RU" sz="2400" b="1" dirty="0"/>
            </a:br>
            <a:r>
              <a:rPr lang="ru-RU" sz="2400" b="1" dirty="0"/>
              <a:t>2. Не далее второй полосы</a:t>
            </a:r>
            <a:r>
              <a:rPr lang="ru-RU" sz="2400" b="1" dirty="0" smtClean="0"/>
              <a:t>.</a:t>
            </a:r>
            <a:r>
              <a:rPr lang="ru-RU" sz="2400" b="1" dirty="0"/>
              <a:t/>
            </a:r>
            <a:br>
              <a:rPr lang="ru-RU" sz="2400" b="1" dirty="0"/>
            </a:br>
            <a:r>
              <a:rPr lang="ru-RU" sz="2400" b="1" dirty="0"/>
              <a:t>3. По любой, кроме крайней левой</a:t>
            </a:r>
            <a:r>
              <a:rPr lang="ru-RU" sz="2400" dirty="0" smtClean="0"/>
              <a:t>.</a:t>
            </a:r>
            <a:endParaRPr lang="ru-RU" sz="2400" dirty="0"/>
          </a:p>
        </p:txBody>
      </p:sp>
      <p:sp>
        <p:nvSpPr>
          <p:cNvPr id="3" name="Объект 2"/>
          <p:cNvSpPr>
            <a:spLocks noGrp="1"/>
          </p:cNvSpPr>
          <p:nvPr>
            <p:ph idx="1"/>
          </p:nvPr>
        </p:nvSpPr>
        <p:spPr>
          <a:xfrm>
            <a:off x="0" y="3356992"/>
            <a:ext cx="8964488" cy="3024336"/>
          </a:xfrm>
          <a:solidFill>
            <a:schemeClr val="accent4">
              <a:lumMod val="20000"/>
              <a:lumOff val="80000"/>
            </a:schemeClr>
          </a:solidFill>
        </p:spPr>
        <p:txBody>
          <a:bodyPr>
            <a:noAutofit/>
          </a:bodyPr>
          <a:lstStyle/>
          <a:p>
            <a:pPr marL="0" indent="0">
              <a:buNone/>
            </a:pPr>
            <a:r>
              <a:rPr lang="ru-RU" sz="2400" b="1" dirty="0" smtClean="0">
                <a:solidFill>
                  <a:srgbClr val="FF0000"/>
                </a:solidFill>
              </a:rPr>
              <a:t> 8. В </a:t>
            </a:r>
            <a:r>
              <a:rPr lang="ru-RU" sz="2400" b="1" dirty="0">
                <a:solidFill>
                  <a:srgbClr val="FF0000"/>
                </a:solidFill>
              </a:rPr>
              <a:t>каких случаях на дорогах, проезжая часть которых разделена линиями разметки, Вы обязаны двигаться строго по полосам? </a:t>
            </a:r>
          </a:p>
          <a:p>
            <a:r>
              <a:rPr lang="ru-RU" sz="2400" b="1" dirty="0"/>
              <a:t>1. Только при интенсивном движении</a:t>
            </a:r>
            <a:r>
              <a:rPr lang="ru-RU" sz="2400" b="1" dirty="0" smtClean="0"/>
              <a:t>.</a:t>
            </a:r>
            <a:endParaRPr lang="ru-RU" sz="2400" b="1" dirty="0"/>
          </a:p>
          <a:p>
            <a:r>
              <a:rPr lang="ru-RU" sz="2400" b="1" dirty="0"/>
              <a:t>2. Только если полосы движения обозначены сплошными линиями разметки</a:t>
            </a:r>
            <a:r>
              <a:rPr lang="ru-RU" sz="2400" b="1" dirty="0" smtClean="0"/>
              <a:t>.</a:t>
            </a:r>
            <a:endParaRPr lang="ru-RU" sz="2400" b="1" dirty="0"/>
          </a:p>
          <a:p>
            <a:r>
              <a:rPr lang="ru-RU" sz="2400" b="1" dirty="0"/>
              <a:t>3. Во всех случаях</a:t>
            </a:r>
            <a:r>
              <a:rPr lang="ru-RU" sz="2400" b="1" dirty="0" smtClean="0"/>
              <a:t>.</a:t>
            </a:r>
            <a:endParaRPr lang="ru-RU" sz="2400" b="1" dirty="0"/>
          </a:p>
        </p:txBody>
      </p:sp>
    </p:spTree>
    <p:extLst>
      <p:ext uri="{BB962C8B-B14F-4D97-AF65-F5344CB8AC3E}">
        <p14:creationId xmlns:p14="http://schemas.microsoft.com/office/powerpoint/2010/main" val="1615543821"/>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3501008"/>
            <a:ext cx="8229600" cy="3356992"/>
          </a:xfrm>
        </p:spPr>
        <p:txBody>
          <a:bodyPr>
            <a:normAutofit lnSpcReduction="10000"/>
          </a:bodyPr>
          <a:lstStyle/>
          <a:p>
            <a:pPr marL="0" indent="0">
              <a:buNone/>
            </a:pPr>
            <a:r>
              <a:rPr lang="ru-RU" b="1" dirty="0" smtClean="0">
                <a:solidFill>
                  <a:srgbClr val="FF0000"/>
                </a:solidFill>
              </a:rPr>
              <a:t> 9. Укажите </a:t>
            </a:r>
            <a:r>
              <a:rPr lang="ru-RU" b="1" dirty="0">
                <a:solidFill>
                  <a:srgbClr val="FF0000"/>
                </a:solidFill>
              </a:rPr>
              <a:t>расстояние, под которым в Правилах подразумевается дистанция</a:t>
            </a:r>
            <a:r>
              <a:rPr lang="ru-RU" b="1" dirty="0" smtClean="0">
                <a:solidFill>
                  <a:srgbClr val="FF0000"/>
                </a:solidFill>
              </a:rPr>
              <a:t>?</a:t>
            </a:r>
            <a:endParaRPr lang="ru-RU" b="1" dirty="0">
              <a:solidFill>
                <a:srgbClr val="FF0000"/>
              </a:solidFill>
            </a:endParaRPr>
          </a:p>
          <a:p>
            <a:r>
              <a:rPr lang="ru-RU" b="1" dirty="0"/>
              <a:t>1. Только А</a:t>
            </a:r>
            <a:r>
              <a:rPr lang="ru-RU" b="1" dirty="0" smtClean="0"/>
              <a:t>.</a:t>
            </a:r>
            <a:endParaRPr lang="ru-RU" b="1" dirty="0"/>
          </a:p>
          <a:p>
            <a:r>
              <a:rPr lang="ru-RU" b="1" dirty="0"/>
              <a:t>2. Только Б</a:t>
            </a:r>
            <a:r>
              <a:rPr lang="ru-RU" b="1" dirty="0" smtClean="0"/>
              <a:t>.</a:t>
            </a:r>
            <a:endParaRPr lang="ru-RU" b="1" dirty="0"/>
          </a:p>
          <a:p>
            <a:r>
              <a:rPr lang="ru-RU" b="1" dirty="0"/>
              <a:t>3. Только В</a:t>
            </a:r>
            <a:r>
              <a:rPr lang="ru-RU" b="1" dirty="0" smtClean="0"/>
              <a:t>.</a:t>
            </a:r>
            <a:endParaRPr lang="ru-RU" b="1" dirty="0"/>
          </a:p>
          <a:p>
            <a:r>
              <a:rPr lang="ru-RU" b="1" dirty="0"/>
              <a:t>4. А и В</a:t>
            </a:r>
            <a:r>
              <a:rPr lang="ru-RU" b="1" dirty="0" smtClean="0"/>
              <a:t>.</a:t>
            </a:r>
            <a:endParaRPr lang="ru-RU" b="1" dirty="0"/>
          </a:p>
        </p:txBody>
      </p:sp>
      <p:pic>
        <p:nvPicPr>
          <p:cNvPr id="1026"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 y="438"/>
            <a:ext cx="9163796" cy="350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92011"/>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3501008"/>
            <a:ext cx="8229600" cy="3356992"/>
          </a:xfrm>
        </p:spPr>
        <p:txBody>
          <a:bodyPr>
            <a:normAutofit/>
          </a:bodyPr>
          <a:lstStyle/>
          <a:p>
            <a:pPr marL="0" indent="0">
              <a:buNone/>
            </a:pPr>
            <a:r>
              <a:rPr lang="ru-RU" b="1" dirty="0" smtClean="0">
                <a:solidFill>
                  <a:srgbClr val="FF0000"/>
                </a:solidFill>
              </a:rPr>
              <a:t>10. В </a:t>
            </a:r>
            <a:r>
              <a:rPr lang="ru-RU" b="1" dirty="0">
                <a:solidFill>
                  <a:srgbClr val="FF0000"/>
                </a:solidFill>
              </a:rPr>
              <a:t>каком направлении Вы можете продолжить движение по средней полосе</a:t>
            </a:r>
            <a:r>
              <a:rPr lang="ru-RU" b="1" dirty="0" smtClean="0">
                <a:solidFill>
                  <a:srgbClr val="FF0000"/>
                </a:solidFill>
              </a:rPr>
              <a:t>?</a:t>
            </a:r>
            <a:endParaRPr lang="ru-RU" b="1" dirty="0">
              <a:solidFill>
                <a:srgbClr val="FF0000"/>
              </a:solidFill>
            </a:endParaRPr>
          </a:p>
          <a:p>
            <a:r>
              <a:rPr lang="ru-RU" b="1" dirty="0"/>
              <a:t>1. Прямо или налево</a:t>
            </a:r>
            <a:r>
              <a:rPr lang="ru-RU" b="1" dirty="0" smtClean="0"/>
              <a:t>.</a:t>
            </a:r>
            <a:endParaRPr lang="ru-RU" b="1" dirty="0"/>
          </a:p>
          <a:p>
            <a:r>
              <a:rPr lang="ru-RU" b="1" dirty="0"/>
              <a:t>2. Только налево</a:t>
            </a:r>
            <a:r>
              <a:rPr lang="ru-RU" b="1" dirty="0" smtClean="0"/>
              <a:t>.</a:t>
            </a:r>
            <a:endParaRPr lang="ru-RU" b="1" dirty="0"/>
          </a:p>
          <a:p>
            <a:r>
              <a:rPr lang="ru-RU" b="1" dirty="0"/>
              <a:t>3. Только налево или в обратном направлении</a:t>
            </a:r>
            <a:r>
              <a:rPr lang="ru-RU" b="1" dirty="0" smtClean="0"/>
              <a:t>.</a:t>
            </a:r>
            <a:endParaRPr lang="ru-RU" b="1" dirty="0"/>
          </a:p>
        </p:txBody>
      </p:sp>
      <p:pic>
        <p:nvPicPr>
          <p:cNvPr id="2050"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3" y="0"/>
            <a:ext cx="9164942"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3132"/>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3645024"/>
            <a:ext cx="9112560" cy="3212976"/>
          </a:xfrm>
        </p:spPr>
        <p:txBody>
          <a:bodyPr>
            <a:normAutofit/>
          </a:bodyPr>
          <a:lstStyle/>
          <a:p>
            <a:pPr marL="0" indent="0">
              <a:buNone/>
            </a:pPr>
            <a:r>
              <a:rPr lang="ru-RU" sz="3600" b="1" dirty="0" smtClean="0">
                <a:solidFill>
                  <a:srgbClr val="FF0000"/>
                </a:solidFill>
              </a:rPr>
              <a:t>11. По </a:t>
            </a:r>
            <a:r>
              <a:rPr lang="ru-RU" sz="3600" b="1" dirty="0">
                <a:solidFill>
                  <a:srgbClr val="FF0000"/>
                </a:solidFill>
              </a:rPr>
              <a:t>какой полосе разрешено движение на пустой дороге? </a:t>
            </a:r>
          </a:p>
          <a:p>
            <a:r>
              <a:rPr lang="ru-RU" sz="3600" b="1" dirty="0"/>
              <a:t>1. Только по крайней правой</a:t>
            </a:r>
            <a:r>
              <a:rPr lang="ru-RU" sz="3600" b="1" dirty="0" smtClean="0"/>
              <a:t>.</a:t>
            </a:r>
            <a:endParaRPr lang="ru-RU" sz="3600" b="1" dirty="0"/>
          </a:p>
          <a:p>
            <a:r>
              <a:rPr lang="ru-RU" sz="3600" b="1" dirty="0"/>
              <a:t>2. По любой</a:t>
            </a:r>
            <a:r>
              <a:rPr lang="ru-RU" sz="3600" b="1" dirty="0" smtClean="0"/>
              <a:t>.</a:t>
            </a:r>
            <a:endParaRPr lang="ru-RU" sz="3600" b="1" dirty="0"/>
          </a:p>
          <a:p>
            <a:r>
              <a:rPr lang="ru-RU" sz="3600" b="1" dirty="0"/>
              <a:t>3. По любой, кроме крайней левой</a:t>
            </a:r>
            <a:r>
              <a:rPr lang="ru-RU" sz="3600" b="1" dirty="0" smtClean="0"/>
              <a:t>.</a:t>
            </a:r>
            <a:endParaRPr lang="ru-RU" sz="3600" b="1" dirty="0"/>
          </a:p>
        </p:txBody>
      </p:sp>
      <p:pic>
        <p:nvPicPr>
          <p:cNvPr id="6146" name="Picture 2" descr="C:\Users\Василь\Pictures\tema09_im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2560" cy="364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003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0" y="3657600"/>
            <a:ext cx="9144000" cy="3200400"/>
          </a:xfrm>
        </p:spPr>
        <p:txBody>
          <a:bodyPr>
            <a:normAutofit fontScale="92500" lnSpcReduction="20000"/>
          </a:bodyPr>
          <a:lstStyle/>
          <a:p>
            <a:pPr marL="0" indent="0">
              <a:buNone/>
            </a:pPr>
            <a:r>
              <a:rPr lang="ru-RU" b="1" dirty="0" smtClean="0">
                <a:solidFill>
                  <a:srgbClr val="FF0000"/>
                </a:solidFill>
              </a:rPr>
              <a:t>  12. Разрешено </a:t>
            </a:r>
            <a:r>
              <a:rPr lang="ru-RU" b="1" dirty="0">
                <a:solidFill>
                  <a:srgbClr val="FF0000"/>
                </a:solidFill>
              </a:rPr>
              <a:t>ли водителю грузового автомобиля выехать на крайнюю левую полосу в данной ситуации? </a:t>
            </a:r>
          </a:p>
          <a:p>
            <a:r>
              <a:rPr lang="ru-RU" b="1" dirty="0"/>
              <a:t>1. </a:t>
            </a:r>
            <a:r>
              <a:rPr lang="ru-RU" b="1" dirty="0" smtClean="0"/>
              <a:t>Разрешено</a:t>
            </a:r>
            <a:endParaRPr lang="ru-RU" b="1" dirty="0"/>
          </a:p>
          <a:p>
            <a:r>
              <a:rPr lang="ru-RU" b="1" dirty="0"/>
              <a:t>2. Запрещено</a:t>
            </a:r>
            <a:r>
              <a:rPr lang="ru-RU" b="1" dirty="0" smtClean="0"/>
              <a:t>.</a:t>
            </a:r>
            <a:r>
              <a:rPr lang="ru-RU" b="1" dirty="0"/>
              <a:t> </a:t>
            </a:r>
          </a:p>
          <a:p>
            <a:r>
              <a:rPr lang="ru-RU" b="1" dirty="0"/>
              <a:t>3. Разрешено, если его разрешённая максимальная масса не более 2,5 тонн.</a:t>
            </a:r>
          </a:p>
        </p:txBody>
      </p:sp>
      <p:pic>
        <p:nvPicPr>
          <p:cNvPr id="7170" name="Picture 2" descr="C:\Users\Василь\Pictures\tema09_im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6546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9392"/>
            <a:ext cx="9144000" cy="3046988"/>
          </a:xfrm>
          <a:prstGeom prst="rect">
            <a:avLst/>
          </a:prstGeom>
          <a:solidFill>
            <a:schemeClr val="accent3">
              <a:lumMod val="20000"/>
              <a:lumOff val="80000"/>
            </a:schemeClr>
          </a:solidFill>
        </p:spPr>
        <p:txBody>
          <a:bodyPr wrap="square">
            <a:spAutoFit/>
          </a:bodyPr>
          <a:lstStyle/>
          <a:p>
            <a:r>
              <a:rPr lang="ru-RU" sz="2400" b="1" dirty="0" smtClean="0">
                <a:solidFill>
                  <a:srgbClr val="FF0000"/>
                </a:solidFill>
              </a:rPr>
              <a:t>13. Разрешается </a:t>
            </a:r>
            <a:r>
              <a:rPr lang="ru-RU" sz="2400" b="1" dirty="0">
                <a:solidFill>
                  <a:srgbClr val="FF0000"/>
                </a:solidFill>
              </a:rPr>
              <a:t>ли использовать для движения трамвайные пути встречного направления?</a:t>
            </a:r>
          </a:p>
          <a:p>
            <a:r>
              <a:rPr lang="ru-RU" sz="2400" b="1" dirty="0"/>
              <a:t>1. Разрешается.</a:t>
            </a:r>
          </a:p>
          <a:p>
            <a:r>
              <a:rPr lang="ru-RU" sz="2400" b="1" dirty="0"/>
              <a:t>2. Разрешается, если при этом не будут созданы помехи встречным транспортным средствам.</a:t>
            </a:r>
          </a:p>
          <a:p>
            <a:r>
              <a:rPr lang="ru-RU" sz="2400" b="1" dirty="0"/>
              <a:t>3. Разрешается только при объезде трамвая попутного направления.</a:t>
            </a:r>
          </a:p>
          <a:p>
            <a:r>
              <a:rPr lang="ru-RU" sz="2400" b="1" dirty="0"/>
              <a:t>4. Запрещается.</a:t>
            </a:r>
          </a:p>
        </p:txBody>
      </p:sp>
      <p:sp>
        <p:nvSpPr>
          <p:cNvPr id="3" name="Прямоугольник 2"/>
          <p:cNvSpPr/>
          <p:nvPr/>
        </p:nvSpPr>
        <p:spPr>
          <a:xfrm>
            <a:off x="1148" y="3068960"/>
            <a:ext cx="9142851" cy="3539430"/>
          </a:xfrm>
          <a:prstGeom prst="rect">
            <a:avLst/>
          </a:prstGeom>
          <a:solidFill>
            <a:schemeClr val="accent1">
              <a:lumMod val="20000"/>
              <a:lumOff val="80000"/>
            </a:schemeClr>
          </a:solidFill>
        </p:spPr>
        <p:txBody>
          <a:bodyPr wrap="square">
            <a:spAutoFit/>
          </a:bodyPr>
          <a:lstStyle/>
          <a:p>
            <a:r>
              <a:rPr lang="ru-RU" sz="3200" b="1" dirty="0" smtClean="0">
                <a:solidFill>
                  <a:srgbClr val="FF0000"/>
                </a:solidFill>
              </a:rPr>
              <a:t>14. По </a:t>
            </a:r>
            <a:r>
              <a:rPr lang="ru-RU" sz="3200" b="1" dirty="0">
                <a:solidFill>
                  <a:srgbClr val="FF0000"/>
                </a:solidFill>
              </a:rPr>
              <a:t>какой полосе проезжей части разрешено движение в населенном пункте, если по техническим причинам транспортное средство не может развивать скорость более 40 км/ч?</a:t>
            </a:r>
          </a:p>
          <a:p>
            <a:r>
              <a:rPr lang="ru-RU" sz="3200" b="1" dirty="0"/>
              <a:t>1. Только по крайней правой.</a:t>
            </a:r>
          </a:p>
          <a:p>
            <a:r>
              <a:rPr lang="ru-RU" sz="3200" b="1" dirty="0"/>
              <a:t>2. Не далее второй полосы.</a:t>
            </a:r>
          </a:p>
          <a:p>
            <a:r>
              <a:rPr lang="ru-RU" sz="3200" b="1" dirty="0"/>
              <a:t>3. По любой, кроме крайней левой.</a:t>
            </a:r>
          </a:p>
        </p:txBody>
      </p:sp>
    </p:spTree>
    <p:extLst>
      <p:ext uri="{BB962C8B-B14F-4D97-AF65-F5344CB8AC3E}">
        <p14:creationId xmlns:p14="http://schemas.microsoft.com/office/powerpoint/2010/main" val="2110278255"/>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40559"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8278" y="3573016"/>
            <a:ext cx="9095722" cy="2554545"/>
          </a:xfrm>
          <a:prstGeom prst="rect">
            <a:avLst/>
          </a:prstGeom>
        </p:spPr>
        <p:txBody>
          <a:bodyPr wrap="square">
            <a:spAutoFit/>
          </a:bodyPr>
          <a:lstStyle/>
          <a:p>
            <a:r>
              <a:rPr lang="ru-RU" sz="3200" b="1" dirty="0" smtClean="0">
                <a:solidFill>
                  <a:srgbClr val="FF0000"/>
                </a:solidFill>
              </a:rPr>
              <a:t>15. По </a:t>
            </a:r>
            <a:r>
              <a:rPr lang="ru-RU" sz="3200" b="1" dirty="0">
                <a:solidFill>
                  <a:srgbClr val="FF0000"/>
                </a:solidFill>
              </a:rPr>
              <a:t>какой траектории Вам разрешается продолжить движение?</a:t>
            </a:r>
          </a:p>
          <a:p>
            <a:r>
              <a:rPr lang="ru-RU" sz="3200" b="1" dirty="0"/>
              <a:t>1. Только по А.</a:t>
            </a:r>
          </a:p>
          <a:p>
            <a:r>
              <a:rPr lang="ru-RU" sz="3200" b="1" dirty="0"/>
              <a:t>2. Только по Б.</a:t>
            </a:r>
          </a:p>
          <a:p>
            <a:r>
              <a:rPr lang="ru-RU" sz="3200" b="1" dirty="0"/>
              <a:t>3. По любой из указанных.</a:t>
            </a:r>
          </a:p>
        </p:txBody>
      </p:sp>
    </p:spTree>
    <p:extLst>
      <p:ext uri="{BB962C8B-B14F-4D97-AF65-F5344CB8AC3E}">
        <p14:creationId xmlns:p14="http://schemas.microsoft.com/office/powerpoint/2010/main" val="287296286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142"/>
            <a:ext cx="9144000" cy="2308324"/>
          </a:xfrm>
          <a:prstGeom prst="rect">
            <a:avLst/>
          </a:prstGeom>
          <a:solidFill>
            <a:schemeClr val="accent3">
              <a:lumMod val="20000"/>
              <a:lumOff val="80000"/>
            </a:schemeClr>
          </a:solidFill>
        </p:spPr>
        <p:txBody>
          <a:bodyPr wrap="square">
            <a:spAutoFit/>
          </a:bodyPr>
          <a:lstStyle/>
          <a:p>
            <a:r>
              <a:rPr lang="ru-RU" sz="2400" b="1" dirty="0" smtClean="0">
                <a:solidFill>
                  <a:srgbClr val="FF0000"/>
                </a:solidFill>
              </a:rPr>
              <a:t>16. В </a:t>
            </a:r>
            <a:r>
              <a:rPr lang="ru-RU" sz="2400" b="1" dirty="0">
                <a:solidFill>
                  <a:srgbClr val="FF0000"/>
                </a:solidFill>
              </a:rPr>
              <a:t>каких случаях разрешается наезжать на прерывистые линии разметки, разделяющие проезжую часть на полосы движения?</a:t>
            </a:r>
          </a:p>
          <a:p>
            <a:r>
              <a:rPr lang="ru-RU" sz="2400" b="1" dirty="0"/>
              <a:t>1. Только если на дороге нет других транспортных средств.</a:t>
            </a:r>
          </a:p>
          <a:p>
            <a:r>
              <a:rPr lang="ru-RU" sz="2400" b="1" dirty="0"/>
              <a:t>2. Только при движении в темное время суток.</a:t>
            </a:r>
          </a:p>
          <a:p>
            <a:r>
              <a:rPr lang="ru-RU" sz="2400" b="1" dirty="0"/>
              <a:t>3. Только при перестроении.</a:t>
            </a:r>
          </a:p>
          <a:p>
            <a:r>
              <a:rPr lang="ru-RU" sz="2400" b="1" dirty="0"/>
              <a:t>4. Во всех перечисленных случаях.</a:t>
            </a:r>
          </a:p>
        </p:txBody>
      </p:sp>
      <p:sp>
        <p:nvSpPr>
          <p:cNvPr id="3" name="Прямоугольник 2"/>
          <p:cNvSpPr/>
          <p:nvPr/>
        </p:nvSpPr>
        <p:spPr>
          <a:xfrm>
            <a:off x="20418" y="2636912"/>
            <a:ext cx="9123582" cy="3046988"/>
          </a:xfrm>
          <a:prstGeom prst="rect">
            <a:avLst/>
          </a:prstGeom>
          <a:solidFill>
            <a:schemeClr val="accent6">
              <a:lumMod val="20000"/>
              <a:lumOff val="80000"/>
            </a:schemeClr>
          </a:solidFill>
        </p:spPr>
        <p:txBody>
          <a:bodyPr wrap="square">
            <a:spAutoFit/>
          </a:bodyPr>
          <a:lstStyle/>
          <a:p>
            <a:r>
              <a:rPr lang="ru-RU" sz="2400" b="1" dirty="0" smtClean="0">
                <a:solidFill>
                  <a:srgbClr val="FF0000"/>
                </a:solidFill>
              </a:rPr>
              <a:t>17. В </a:t>
            </a:r>
            <a:r>
              <a:rPr lang="ru-RU" sz="2400" b="1" dirty="0">
                <a:solidFill>
                  <a:srgbClr val="FF0000"/>
                </a:solidFill>
              </a:rPr>
              <a:t>каких случаях на дорогах с двусторонним движением запрещается движение по полосе, предназначенной для встречного движения?</a:t>
            </a:r>
          </a:p>
          <a:p>
            <a:r>
              <a:rPr lang="ru-RU" sz="2400" b="1" dirty="0"/>
              <a:t>1. Если она отделена трамвайными путями.</a:t>
            </a:r>
          </a:p>
          <a:p>
            <a:r>
              <a:rPr lang="ru-RU" sz="2400" b="1" dirty="0"/>
              <a:t>2. Если она отделена разделительной полосой.</a:t>
            </a:r>
          </a:p>
          <a:p>
            <a:r>
              <a:rPr lang="ru-RU" sz="2400" b="1" dirty="0"/>
              <a:t>3. Если она отделена разметкой 1.1 или 1.3, либо разметкой 1.11, прерывистая линия которой расположена слева.</a:t>
            </a:r>
          </a:p>
          <a:p>
            <a:r>
              <a:rPr lang="ru-RU" sz="2400" b="1" dirty="0"/>
              <a:t>4. Во всех перечисленных случаях.</a:t>
            </a:r>
          </a:p>
        </p:txBody>
      </p:sp>
    </p:spTree>
    <p:extLst>
      <p:ext uri="{BB962C8B-B14F-4D97-AF65-F5344CB8AC3E}">
        <p14:creationId xmlns:p14="http://schemas.microsoft.com/office/powerpoint/2010/main" val="59068448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 y="-99392"/>
            <a:ext cx="912515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3543" y="3501008"/>
            <a:ext cx="9161392" cy="2677656"/>
          </a:xfrm>
          <a:prstGeom prst="rect">
            <a:avLst/>
          </a:prstGeom>
        </p:spPr>
        <p:txBody>
          <a:bodyPr wrap="square">
            <a:spAutoFit/>
          </a:bodyPr>
          <a:lstStyle/>
          <a:p>
            <a:r>
              <a:rPr lang="ru-RU" sz="2800" b="1" dirty="0" smtClean="0">
                <a:solidFill>
                  <a:srgbClr val="FF0000"/>
                </a:solidFill>
              </a:rPr>
              <a:t>18. Можно </a:t>
            </a:r>
            <a:r>
              <a:rPr lang="ru-RU" sz="2800" b="1" dirty="0">
                <a:solidFill>
                  <a:srgbClr val="FF0000"/>
                </a:solidFill>
              </a:rPr>
              <a:t>ли Вам продолжить движение по средней полосе после опережения автомобиля, движущегося по правой полосе?</a:t>
            </a:r>
          </a:p>
          <a:p>
            <a:r>
              <a:rPr lang="ru-RU" sz="2800" b="1" dirty="0"/>
              <a:t>1. Можно.</a:t>
            </a:r>
          </a:p>
          <a:p>
            <a:r>
              <a:rPr lang="ru-RU" sz="2800" b="1" dirty="0"/>
              <a:t>2. Можно только при отсутствии встречного транспорта.</a:t>
            </a:r>
          </a:p>
          <a:p>
            <a:r>
              <a:rPr lang="ru-RU" sz="2800" b="1" dirty="0"/>
              <a:t>3. Нельзя.</a:t>
            </a:r>
          </a:p>
        </p:txBody>
      </p:sp>
    </p:spTree>
    <p:extLst>
      <p:ext uri="{BB962C8B-B14F-4D97-AF65-F5344CB8AC3E}">
        <p14:creationId xmlns:p14="http://schemas.microsoft.com/office/powerpoint/2010/main" val="25777668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61"/>
            <a:ext cx="9144000" cy="6186309"/>
          </a:xfrm>
          <a:prstGeom prst="rect">
            <a:avLst/>
          </a:prstGeom>
        </p:spPr>
        <p:txBody>
          <a:bodyPr wrap="square">
            <a:spAutoFit/>
          </a:bodyPr>
          <a:lstStyle/>
          <a:p>
            <a:r>
              <a:rPr lang="ru-RU" dirty="0"/>
              <a:t> На </a:t>
            </a:r>
            <a:r>
              <a:rPr lang="ru-RU" dirty="0" smtClean="0"/>
              <a:t> </a:t>
            </a:r>
            <a:r>
              <a:rPr lang="ru-RU" dirty="0"/>
              <a:t>дорогах с двусторонним движением </a:t>
            </a:r>
            <a:endParaRPr lang="ru-RU" dirty="0" smtClean="0"/>
          </a:p>
          <a:p>
            <a:r>
              <a:rPr lang="ru-RU" dirty="0" smtClean="0"/>
              <a:t>запрещается </a:t>
            </a:r>
            <a:r>
              <a:rPr lang="ru-RU" dirty="0"/>
              <a:t>движение по полосе, </a:t>
            </a:r>
            <a:endParaRPr lang="ru-RU" dirty="0" smtClean="0"/>
          </a:p>
          <a:p>
            <a:r>
              <a:rPr lang="ru-RU" dirty="0" smtClean="0"/>
              <a:t>предназначенной для встречного</a:t>
            </a:r>
          </a:p>
          <a:p>
            <a:r>
              <a:rPr lang="ru-RU" dirty="0" smtClean="0"/>
              <a:t> </a:t>
            </a:r>
            <a:r>
              <a:rPr lang="ru-RU" dirty="0"/>
              <a:t>движения, </a:t>
            </a:r>
            <a:endParaRPr lang="ru-RU" dirty="0" smtClean="0"/>
          </a:p>
          <a:p>
            <a:r>
              <a:rPr lang="ru-RU" dirty="0" smtClean="0"/>
              <a:t>если </a:t>
            </a:r>
            <a:r>
              <a:rPr lang="ru-RU" dirty="0"/>
              <a:t>она отделена трамвайными путями, </a:t>
            </a:r>
            <a:r>
              <a:rPr lang="ru-RU" dirty="0" smtClean="0"/>
              <a:t> </a:t>
            </a:r>
          </a:p>
          <a:p>
            <a:endParaRPr lang="ru-RU" dirty="0"/>
          </a:p>
          <a:p>
            <a:endParaRPr lang="ru-RU" dirty="0" smtClean="0"/>
          </a:p>
          <a:p>
            <a:endParaRPr lang="ru-RU" dirty="0"/>
          </a:p>
          <a:p>
            <a:endParaRPr lang="ru-RU" dirty="0" smtClean="0"/>
          </a:p>
          <a:p>
            <a:endParaRPr lang="ru-RU" dirty="0"/>
          </a:p>
          <a:p>
            <a:r>
              <a:rPr lang="ru-RU" dirty="0"/>
              <a:t> </a:t>
            </a:r>
            <a:r>
              <a:rPr lang="ru-RU" dirty="0" smtClean="0"/>
              <a:t>                                  разделительной </a:t>
            </a:r>
            <a:r>
              <a:rPr lang="ru-RU" dirty="0"/>
              <a:t>полосой, </a:t>
            </a:r>
            <a:endParaRPr lang="ru-RU" dirty="0" smtClean="0"/>
          </a:p>
          <a:p>
            <a:endParaRPr lang="ru-RU" dirty="0"/>
          </a:p>
          <a:p>
            <a:endParaRPr lang="ru-RU" dirty="0" smtClean="0"/>
          </a:p>
          <a:p>
            <a:endParaRPr lang="ru-RU" dirty="0"/>
          </a:p>
          <a:p>
            <a:r>
              <a:rPr lang="ru-RU" dirty="0" smtClean="0"/>
              <a:t>                                               разметкой 1.1 </a:t>
            </a:r>
            <a:r>
              <a:rPr lang="ru-RU" dirty="0"/>
              <a:t>, 1.3 </a:t>
            </a:r>
            <a:endParaRPr lang="ru-RU" dirty="0" smtClean="0"/>
          </a:p>
          <a:p>
            <a:endParaRPr lang="ru-RU" dirty="0"/>
          </a:p>
          <a:p>
            <a:endParaRPr lang="ru-RU" dirty="0" smtClean="0"/>
          </a:p>
          <a:p>
            <a:endParaRPr lang="ru-RU" dirty="0"/>
          </a:p>
          <a:p>
            <a:endParaRPr lang="ru-RU" dirty="0" smtClean="0"/>
          </a:p>
          <a:p>
            <a:endParaRPr lang="ru-RU" dirty="0"/>
          </a:p>
          <a:p>
            <a:r>
              <a:rPr lang="ru-RU" dirty="0" smtClean="0"/>
              <a:t>            или </a:t>
            </a:r>
            <a:r>
              <a:rPr lang="ru-RU" dirty="0"/>
              <a:t>разметкой 1.11 , прерывистая линия </a:t>
            </a:r>
            <a:endParaRPr lang="ru-RU" dirty="0" smtClean="0"/>
          </a:p>
          <a:p>
            <a:r>
              <a:rPr lang="ru-RU" dirty="0" smtClean="0"/>
              <a:t>               которой </a:t>
            </a:r>
            <a:r>
              <a:rPr lang="ru-RU" dirty="0"/>
              <a:t>расположена слева.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166"/>
            <a:ext cx="4345090" cy="165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95246"/>
            <a:ext cx="4345090" cy="163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997" y="3493719"/>
            <a:ext cx="4335016" cy="162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548" y="5190445"/>
            <a:ext cx="4316654" cy="164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628637"/>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4624"/>
            <a:ext cx="912515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525" y="3573016"/>
            <a:ext cx="9125152" cy="2677656"/>
          </a:xfrm>
          <a:prstGeom prst="rect">
            <a:avLst/>
          </a:prstGeom>
        </p:spPr>
        <p:txBody>
          <a:bodyPr wrap="square">
            <a:spAutoFit/>
          </a:bodyPr>
          <a:lstStyle/>
          <a:p>
            <a:r>
              <a:rPr lang="ru-RU" sz="2800" b="1" dirty="0" smtClean="0">
                <a:solidFill>
                  <a:srgbClr val="FF0000"/>
                </a:solidFill>
              </a:rPr>
              <a:t>19. Можно </a:t>
            </a:r>
            <a:r>
              <a:rPr lang="ru-RU" sz="2800" b="1" dirty="0">
                <a:solidFill>
                  <a:srgbClr val="FF0000"/>
                </a:solidFill>
              </a:rPr>
              <a:t>ли Вам после опережения грузового автомобиля продолжить движение по левой полосе вне населенных пунктов?</a:t>
            </a:r>
          </a:p>
          <a:p>
            <a:r>
              <a:rPr lang="ru-RU" sz="2800" b="1" dirty="0"/>
              <a:t>1. Можно.</a:t>
            </a:r>
          </a:p>
          <a:p>
            <a:r>
              <a:rPr lang="ru-RU" sz="2800" b="1" dirty="0"/>
              <a:t>2. Можно, если Вы управляете легковым автомобилем.</a:t>
            </a:r>
          </a:p>
          <a:p>
            <a:r>
              <a:rPr lang="ru-RU" sz="2800" b="1" dirty="0"/>
              <a:t>3. Нельзя</a:t>
            </a:r>
            <a:r>
              <a:rPr lang="ru-RU" dirty="0"/>
              <a:t>.</a:t>
            </a:r>
          </a:p>
        </p:txBody>
      </p:sp>
    </p:spTree>
    <p:extLst>
      <p:ext uri="{BB962C8B-B14F-4D97-AF65-F5344CB8AC3E}">
        <p14:creationId xmlns:p14="http://schemas.microsoft.com/office/powerpoint/2010/main" val="1830516390"/>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34"/>
            <a:ext cx="9197020" cy="355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510" y="3573015"/>
            <a:ext cx="9117490" cy="2677656"/>
          </a:xfrm>
          <a:prstGeom prst="rect">
            <a:avLst/>
          </a:prstGeom>
        </p:spPr>
        <p:txBody>
          <a:bodyPr wrap="square">
            <a:spAutoFit/>
          </a:bodyPr>
          <a:lstStyle/>
          <a:p>
            <a:r>
              <a:rPr lang="ru-RU" sz="2400" b="1" dirty="0" smtClean="0">
                <a:solidFill>
                  <a:srgbClr val="FF0000"/>
                </a:solidFill>
              </a:rPr>
              <a:t>20. Разрешается </a:t>
            </a:r>
            <a:r>
              <a:rPr lang="ru-RU" sz="2400" b="1" dirty="0">
                <a:solidFill>
                  <a:srgbClr val="FF0000"/>
                </a:solidFill>
              </a:rPr>
              <a:t>ли Вам, управляя грузовым автомобилем с разрешенной максимальной массой более 2,5 т, выехать на третью полосу в данной ситуации?</a:t>
            </a:r>
          </a:p>
          <a:p>
            <a:r>
              <a:rPr lang="ru-RU" sz="2400" b="1" dirty="0"/>
              <a:t>1. Разрешается.</a:t>
            </a:r>
          </a:p>
          <a:p>
            <a:r>
              <a:rPr lang="ru-RU" sz="2400" b="1" dirty="0"/>
              <a:t>2. Разрешается только для поворота налево или разворота.</a:t>
            </a:r>
          </a:p>
          <a:p>
            <a:r>
              <a:rPr lang="ru-RU" sz="2400" b="1" dirty="0"/>
              <a:t>3. Разрешается только для опережения.</a:t>
            </a:r>
          </a:p>
          <a:p>
            <a:r>
              <a:rPr lang="ru-RU" sz="2400" b="1" dirty="0"/>
              <a:t>4. Запрещается</a:t>
            </a:r>
            <a:r>
              <a:rPr lang="ru-RU" dirty="0"/>
              <a:t>.</a:t>
            </a:r>
          </a:p>
        </p:txBody>
      </p:sp>
    </p:spTree>
    <p:extLst>
      <p:ext uri="{BB962C8B-B14F-4D97-AF65-F5344CB8AC3E}">
        <p14:creationId xmlns:p14="http://schemas.microsoft.com/office/powerpoint/2010/main" val="287410751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40559"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 y="3573016"/>
            <a:ext cx="9144001" cy="2677656"/>
          </a:xfrm>
          <a:prstGeom prst="rect">
            <a:avLst/>
          </a:prstGeom>
        </p:spPr>
        <p:txBody>
          <a:bodyPr wrap="square">
            <a:spAutoFit/>
          </a:bodyPr>
          <a:lstStyle/>
          <a:p>
            <a:r>
              <a:rPr lang="ru-RU" sz="2800" b="1" dirty="0" smtClean="0">
                <a:solidFill>
                  <a:srgbClr val="FF0000"/>
                </a:solidFill>
              </a:rPr>
              <a:t>21. В </a:t>
            </a:r>
            <a:r>
              <a:rPr lang="ru-RU" sz="2800" b="1" dirty="0">
                <a:solidFill>
                  <a:srgbClr val="FF0000"/>
                </a:solidFill>
              </a:rPr>
              <a:t>данной ситуации для того, чтобы продолжить движение в прямом направлении, Вы имеете право:</a:t>
            </a:r>
          </a:p>
          <a:p>
            <a:pPr marL="342900" indent="-342900">
              <a:buAutoNum type="arabicPeriod"/>
            </a:pPr>
            <a:r>
              <a:rPr lang="ru-RU" sz="2800" b="1" dirty="0" smtClean="0"/>
              <a:t>Объехать </a:t>
            </a:r>
            <a:r>
              <a:rPr lang="ru-RU" sz="2800" b="1" dirty="0"/>
              <a:t>грузовой автомобиль справа</a:t>
            </a:r>
            <a:r>
              <a:rPr lang="ru-RU" sz="2800" b="1" dirty="0" smtClean="0"/>
              <a:t>.</a:t>
            </a:r>
          </a:p>
          <a:p>
            <a:r>
              <a:rPr lang="ru-RU" sz="2800" b="1" dirty="0" smtClean="0"/>
              <a:t>2</a:t>
            </a:r>
            <a:r>
              <a:rPr lang="ru-RU" sz="2800" b="1" dirty="0"/>
              <a:t>. Продолжить движение только после того, как грузовой автомобиль выполнит поворот налево</a:t>
            </a:r>
            <a:r>
              <a:rPr lang="ru-RU" sz="2800" b="1" dirty="0" smtClean="0"/>
              <a:t>.</a:t>
            </a:r>
          </a:p>
          <a:p>
            <a:r>
              <a:rPr lang="ru-RU" sz="2800" b="1" dirty="0" smtClean="0"/>
              <a:t>3</a:t>
            </a:r>
            <a:r>
              <a:rPr lang="ru-RU" sz="2800" b="1" dirty="0"/>
              <a:t>. Выполнить любое из перечисленных действий.</a:t>
            </a:r>
          </a:p>
        </p:txBody>
      </p:sp>
    </p:spTree>
    <p:extLst>
      <p:ext uri="{BB962C8B-B14F-4D97-AF65-F5344CB8AC3E}">
        <p14:creationId xmlns:p14="http://schemas.microsoft.com/office/powerpoint/2010/main" val="214225653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54331"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770" y="3501008"/>
            <a:ext cx="9032559" cy="2246769"/>
          </a:xfrm>
          <a:prstGeom prst="rect">
            <a:avLst/>
          </a:prstGeom>
        </p:spPr>
        <p:txBody>
          <a:bodyPr wrap="square">
            <a:spAutoFit/>
          </a:bodyPr>
          <a:lstStyle/>
          <a:p>
            <a:r>
              <a:rPr lang="ru-RU" sz="2800" b="1" dirty="0" smtClean="0">
                <a:solidFill>
                  <a:srgbClr val="FF0000"/>
                </a:solidFill>
              </a:rPr>
              <a:t>22. Каковы </a:t>
            </a:r>
            <a:r>
              <a:rPr lang="ru-RU" sz="2800" b="1" dirty="0">
                <a:solidFill>
                  <a:srgbClr val="FF0000"/>
                </a:solidFill>
              </a:rPr>
              <a:t>Ваши действия в данной ситуации?</a:t>
            </a:r>
          </a:p>
          <a:p>
            <a:r>
              <a:rPr lang="ru-RU" sz="2800" b="1" dirty="0"/>
              <a:t>1. Объедете грузовой автомобиль справа по обочине.</a:t>
            </a:r>
          </a:p>
          <a:p>
            <a:r>
              <a:rPr lang="ru-RU" sz="2800" b="1" dirty="0"/>
              <a:t>2. Продолжите движение только после того, как грузовой автомобиль освободит полосу движения.</a:t>
            </a:r>
          </a:p>
          <a:p>
            <a:r>
              <a:rPr lang="ru-RU" sz="2800" b="1" dirty="0"/>
              <a:t>3. Допускаются оба варианта действий.</a:t>
            </a:r>
          </a:p>
        </p:txBody>
      </p:sp>
    </p:spTree>
    <p:extLst>
      <p:ext uri="{BB962C8B-B14F-4D97-AF65-F5344CB8AC3E}">
        <p14:creationId xmlns:p14="http://schemas.microsoft.com/office/powerpoint/2010/main" val="2926935432"/>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54331"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3501008"/>
            <a:ext cx="9054330" cy="2246769"/>
          </a:xfrm>
          <a:prstGeom prst="rect">
            <a:avLst/>
          </a:prstGeom>
        </p:spPr>
        <p:txBody>
          <a:bodyPr wrap="square">
            <a:spAutoFit/>
          </a:bodyPr>
          <a:lstStyle/>
          <a:p>
            <a:r>
              <a:rPr lang="ru-RU" sz="2800" b="1" dirty="0" smtClean="0">
                <a:solidFill>
                  <a:srgbClr val="FF0000"/>
                </a:solidFill>
              </a:rPr>
              <a:t>23. Вне </a:t>
            </a:r>
            <a:r>
              <a:rPr lang="ru-RU" sz="2800" b="1" dirty="0">
                <a:solidFill>
                  <a:srgbClr val="FF0000"/>
                </a:solidFill>
              </a:rPr>
              <a:t>населенных пунктов Вам можно продолжить движение:</a:t>
            </a:r>
          </a:p>
          <a:p>
            <a:r>
              <a:rPr lang="ru-RU" sz="2800" b="1" dirty="0"/>
              <a:t>1. По любой полосе.</a:t>
            </a:r>
          </a:p>
          <a:p>
            <a:r>
              <a:rPr lang="ru-RU" sz="2800" b="1" dirty="0"/>
              <a:t>2. По правой или средней полосе.</a:t>
            </a:r>
          </a:p>
          <a:p>
            <a:r>
              <a:rPr lang="ru-RU" sz="2800" b="1" dirty="0"/>
              <a:t>3. Только по правой полосе.</a:t>
            </a:r>
          </a:p>
        </p:txBody>
      </p:sp>
    </p:spTree>
    <p:extLst>
      <p:ext uri="{BB962C8B-B14F-4D97-AF65-F5344CB8AC3E}">
        <p14:creationId xmlns:p14="http://schemas.microsoft.com/office/powerpoint/2010/main" val="195303466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54331"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886" y="3500129"/>
            <a:ext cx="9065216" cy="2677656"/>
          </a:xfrm>
          <a:prstGeom prst="rect">
            <a:avLst/>
          </a:prstGeom>
        </p:spPr>
        <p:txBody>
          <a:bodyPr wrap="square">
            <a:spAutoFit/>
          </a:bodyPr>
          <a:lstStyle/>
          <a:p>
            <a:r>
              <a:rPr lang="ru-RU" sz="2800" b="1" dirty="0" smtClean="0">
                <a:solidFill>
                  <a:srgbClr val="FF0000"/>
                </a:solidFill>
              </a:rPr>
              <a:t>24. Можно </a:t>
            </a:r>
            <a:r>
              <a:rPr lang="ru-RU" sz="2800" b="1" dirty="0">
                <a:solidFill>
                  <a:srgbClr val="FF0000"/>
                </a:solidFill>
              </a:rPr>
              <a:t>ли Вам выехать на крайнюю левую полосу в данной ситуации?</a:t>
            </a:r>
          </a:p>
          <a:p>
            <a:r>
              <a:rPr lang="ru-RU" sz="2800" b="1" dirty="0"/>
              <a:t>1. Можно.</a:t>
            </a:r>
          </a:p>
          <a:p>
            <a:r>
              <a:rPr lang="ru-RU" sz="2800" b="1" dirty="0"/>
              <a:t>2. Можно, если гужевая повозка двигается со скоростью не более 30 км/ч.</a:t>
            </a:r>
          </a:p>
          <a:p>
            <a:r>
              <a:rPr lang="ru-RU" sz="2800" b="1" dirty="0"/>
              <a:t>3. Нельзя.</a:t>
            </a:r>
          </a:p>
        </p:txBody>
      </p:sp>
    </p:spTree>
    <p:extLst>
      <p:ext uri="{BB962C8B-B14F-4D97-AF65-F5344CB8AC3E}">
        <p14:creationId xmlns:p14="http://schemas.microsoft.com/office/powerpoint/2010/main" val="1351873101"/>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392"/>
            <a:ext cx="931137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3561742"/>
            <a:ext cx="9144000" cy="2677656"/>
          </a:xfrm>
          <a:prstGeom prst="rect">
            <a:avLst/>
          </a:prstGeom>
        </p:spPr>
        <p:txBody>
          <a:bodyPr wrap="square">
            <a:spAutoFit/>
          </a:bodyPr>
          <a:lstStyle/>
          <a:p>
            <a:r>
              <a:rPr lang="ru-RU" sz="2800" b="1" dirty="0" smtClean="0">
                <a:solidFill>
                  <a:srgbClr val="FF0000"/>
                </a:solidFill>
              </a:rPr>
              <a:t>25. По </a:t>
            </a:r>
            <a:r>
              <a:rPr lang="ru-RU" sz="2800" b="1" dirty="0">
                <a:solidFill>
                  <a:srgbClr val="FF0000"/>
                </a:solidFill>
              </a:rPr>
              <a:t>какой полосе Вы имеете право двигаться с максимально разрешенной скоростью вне населенных пунктов?</a:t>
            </a:r>
          </a:p>
          <a:p>
            <a:r>
              <a:rPr lang="ru-RU" sz="2800" b="1" dirty="0"/>
              <a:t>1. Только по правой.</a:t>
            </a:r>
          </a:p>
          <a:p>
            <a:r>
              <a:rPr lang="ru-RU" sz="2800" b="1" dirty="0"/>
              <a:t>2. Только по левой.</a:t>
            </a:r>
          </a:p>
          <a:p>
            <a:r>
              <a:rPr lang="ru-RU" sz="2800" b="1" dirty="0"/>
              <a:t>3. По любой.</a:t>
            </a:r>
          </a:p>
        </p:txBody>
      </p:sp>
    </p:spTree>
    <p:extLst>
      <p:ext uri="{BB962C8B-B14F-4D97-AF65-F5344CB8AC3E}">
        <p14:creationId xmlns:p14="http://schemas.microsoft.com/office/powerpoint/2010/main" val="2810916123"/>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7" y="-99392"/>
            <a:ext cx="9110263" cy="352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4622" y="3429000"/>
            <a:ext cx="8991873" cy="3108543"/>
          </a:xfrm>
          <a:prstGeom prst="rect">
            <a:avLst/>
          </a:prstGeom>
        </p:spPr>
        <p:txBody>
          <a:bodyPr wrap="square">
            <a:spAutoFit/>
          </a:bodyPr>
          <a:lstStyle/>
          <a:p>
            <a:r>
              <a:rPr lang="ru-RU" sz="2800" b="1" dirty="0" smtClean="0">
                <a:solidFill>
                  <a:srgbClr val="FF0000"/>
                </a:solidFill>
              </a:rPr>
              <a:t>26. Разрешено </a:t>
            </a:r>
            <a:r>
              <a:rPr lang="ru-RU" sz="2800" b="1" dirty="0">
                <a:solidFill>
                  <a:srgbClr val="FF0000"/>
                </a:solidFill>
              </a:rPr>
              <a:t>ли Вам после опережения первого автомобиля продолжить движение по левой полосе вне населенных пунктов?</a:t>
            </a:r>
          </a:p>
          <a:p>
            <a:r>
              <a:rPr lang="ru-RU" sz="2800" b="1" dirty="0"/>
              <a:t>1. Разрешено.</a:t>
            </a:r>
          </a:p>
          <a:p>
            <a:r>
              <a:rPr lang="ru-RU" sz="2800" b="1" dirty="0"/>
              <a:t>2. Разрешено, если Вы намерены опередить второй автомобиль.</a:t>
            </a:r>
          </a:p>
          <a:p>
            <a:r>
              <a:rPr lang="ru-RU" sz="2800" b="1" dirty="0"/>
              <a:t>3. Запрещено.</a:t>
            </a:r>
          </a:p>
        </p:txBody>
      </p:sp>
    </p:spTree>
    <p:extLst>
      <p:ext uri="{BB962C8B-B14F-4D97-AF65-F5344CB8AC3E}">
        <p14:creationId xmlns:p14="http://schemas.microsoft.com/office/powerpoint/2010/main" val="3596824563"/>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40559"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3573016"/>
            <a:ext cx="9144000" cy="1815882"/>
          </a:xfrm>
          <a:prstGeom prst="rect">
            <a:avLst/>
          </a:prstGeom>
        </p:spPr>
        <p:txBody>
          <a:bodyPr wrap="square">
            <a:spAutoFit/>
          </a:bodyPr>
          <a:lstStyle/>
          <a:p>
            <a:r>
              <a:rPr lang="ru-RU" sz="2800" b="1" dirty="0" smtClean="0"/>
              <a:t> </a:t>
            </a:r>
            <a:r>
              <a:rPr lang="ru-RU" sz="2800" b="1" dirty="0" smtClean="0">
                <a:solidFill>
                  <a:srgbClr val="FF0000"/>
                </a:solidFill>
              </a:rPr>
              <a:t>27. В </a:t>
            </a:r>
            <a:r>
              <a:rPr lang="ru-RU" sz="2800" b="1" dirty="0">
                <a:solidFill>
                  <a:srgbClr val="FF0000"/>
                </a:solidFill>
              </a:rPr>
              <a:t>данной ситуации Вам разрешается движение:</a:t>
            </a:r>
          </a:p>
          <a:p>
            <a:r>
              <a:rPr lang="ru-RU" sz="2800" b="1" dirty="0"/>
              <a:t>1. Только по правой полосе.</a:t>
            </a:r>
          </a:p>
          <a:p>
            <a:r>
              <a:rPr lang="ru-RU" sz="2800" b="1" dirty="0"/>
              <a:t>2. По правой или средней полосе.</a:t>
            </a:r>
          </a:p>
          <a:p>
            <a:r>
              <a:rPr lang="ru-RU" sz="2800" b="1" dirty="0"/>
              <a:t>3. По любой полосе</a:t>
            </a:r>
            <a:r>
              <a:rPr lang="ru-RU" dirty="0"/>
              <a:t>.</a:t>
            </a:r>
          </a:p>
        </p:txBody>
      </p:sp>
    </p:spTree>
    <p:extLst>
      <p:ext uri="{BB962C8B-B14F-4D97-AF65-F5344CB8AC3E}">
        <p14:creationId xmlns:p14="http://schemas.microsoft.com/office/powerpoint/2010/main" val="172635749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4415"/>
            <a:ext cx="9144000" cy="3046988"/>
          </a:xfrm>
          <a:prstGeom prst="rect">
            <a:avLst/>
          </a:prstGeom>
          <a:solidFill>
            <a:schemeClr val="accent1">
              <a:lumMod val="20000"/>
              <a:lumOff val="80000"/>
            </a:schemeClr>
          </a:solidFill>
        </p:spPr>
        <p:txBody>
          <a:bodyPr wrap="square">
            <a:spAutoFit/>
          </a:bodyPr>
          <a:lstStyle/>
          <a:p>
            <a:r>
              <a:rPr lang="ru-RU" sz="2400" b="1" dirty="0" smtClean="0">
                <a:solidFill>
                  <a:srgbClr val="FF0000"/>
                </a:solidFill>
              </a:rPr>
              <a:t>28. Допускается </a:t>
            </a:r>
            <a:r>
              <a:rPr lang="ru-RU" sz="2400" b="1" dirty="0">
                <a:solidFill>
                  <a:srgbClr val="FF0000"/>
                </a:solidFill>
              </a:rPr>
              <a:t>ли движение автомобилей по тротуарам или пешеходным дорожкам?</a:t>
            </a:r>
          </a:p>
          <a:p>
            <a:r>
              <a:rPr lang="ru-RU" sz="2400" b="1" dirty="0"/>
              <a:t>1. Допускается.</a:t>
            </a:r>
          </a:p>
          <a:p>
            <a:r>
              <a:rPr lang="ru-RU" sz="2400" b="1" dirty="0"/>
              <a:t>2. Допускается только при доставке грузов к торговым и другим предприятиям, расположенным непосредственно у тротуаров или пешеходных дорожек, если отсутствуют другие возможности подъезда.</a:t>
            </a:r>
          </a:p>
          <a:p>
            <a:r>
              <a:rPr lang="ru-RU" sz="2400" b="1" dirty="0"/>
              <a:t>3. Не допускается.</a:t>
            </a:r>
          </a:p>
        </p:txBody>
      </p:sp>
      <p:sp>
        <p:nvSpPr>
          <p:cNvPr id="3" name="Прямоугольник 2"/>
          <p:cNvSpPr/>
          <p:nvPr/>
        </p:nvSpPr>
        <p:spPr>
          <a:xfrm>
            <a:off x="0" y="3212976"/>
            <a:ext cx="8892480" cy="3539430"/>
          </a:xfrm>
          <a:prstGeom prst="rect">
            <a:avLst/>
          </a:prstGeom>
          <a:solidFill>
            <a:schemeClr val="accent6">
              <a:lumMod val="20000"/>
              <a:lumOff val="80000"/>
            </a:schemeClr>
          </a:solidFill>
        </p:spPr>
        <p:txBody>
          <a:bodyPr wrap="square">
            <a:spAutoFit/>
          </a:bodyPr>
          <a:lstStyle/>
          <a:p>
            <a:r>
              <a:rPr lang="ru-RU" sz="2800" b="1" dirty="0" smtClean="0">
                <a:solidFill>
                  <a:srgbClr val="FF0000"/>
                </a:solidFill>
              </a:rPr>
              <a:t> 29. В </a:t>
            </a:r>
            <a:r>
              <a:rPr lang="ru-RU" sz="2800" b="1" dirty="0">
                <a:solidFill>
                  <a:srgbClr val="FF0000"/>
                </a:solidFill>
              </a:rPr>
              <a:t>каких случаях разрешается выезжать за пределы правой полосы, если Вы управляете транспортным средством, скорость которого по техническим причинам не может быть более 40 км/ч?</a:t>
            </a:r>
          </a:p>
          <a:p>
            <a:r>
              <a:rPr lang="ru-RU" sz="2800" b="1" dirty="0"/>
              <a:t>1. Только при перестроении перед поворотом налево либо разворотом.</a:t>
            </a:r>
          </a:p>
          <a:p>
            <a:r>
              <a:rPr lang="ru-RU" sz="2800" b="1" dirty="0"/>
              <a:t>2. Только при обгоне или объезде.</a:t>
            </a:r>
          </a:p>
          <a:p>
            <a:r>
              <a:rPr lang="ru-RU" sz="2800" b="1" dirty="0"/>
              <a:t>3. Во всех перечисленных случаях.</a:t>
            </a:r>
          </a:p>
        </p:txBody>
      </p:sp>
    </p:spTree>
    <p:extLst>
      <p:ext uri="{BB962C8B-B14F-4D97-AF65-F5344CB8AC3E}">
        <p14:creationId xmlns:p14="http://schemas.microsoft.com/office/powerpoint/2010/main" val="1688453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0"/>
            <a:ext cx="9073008" cy="2780928"/>
          </a:xfrm>
          <a:solidFill>
            <a:schemeClr val="accent2">
              <a:lumMod val="75000"/>
            </a:schemeClr>
          </a:solidFill>
        </p:spPr>
        <p:txBody>
          <a:bodyPr>
            <a:normAutofit/>
          </a:bodyPr>
          <a:lstStyle/>
          <a:p>
            <a:r>
              <a:rPr lang="ru-RU" sz="2400" b="1" dirty="0">
                <a:solidFill>
                  <a:schemeClr val="bg1"/>
                </a:solidFill>
              </a:rPr>
              <a:t>На дорогах с </a:t>
            </a:r>
            <a:r>
              <a:rPr lang="ru-RU" sz="2400" b="1" dirty="0" smtClean="0">
                <a:solidFill>
                  <a:schemeClr val="bg1"/>
                </a:solidFill>
              </a:rPr>
              <a:t> 2-х </a:t>
            </a:r>
            <a:r>
              <a:rPr lang="ru-RU" sz="2400" b="1" dirty="0" err="1" smtClean="0">
                <a:solidFill>
                  <a:schemeClr val="bg1"/>
                </a:solidFill>
              </a:rPr>
              <a:t>стороним</a:t>
            </a:r>
            <a:r>
              <a:rPr lang="ru-RU" sz="2400" b="1" dirty="0" smtClean="0">
                <a:solidFill>
                  <a:schemeClr val="bg1"/>
                </a:solidFill>
              </a:rPr>
              <a:t> </a:t>
            </a:r>
            <a:r>
              <a:rPr lang="ru-RU" sz="2400" b="1" dirty="0">
                <a:solidFill>
                  <a:schemeClr val="bg1"/>
                </a:solidFill>
              </a:rPr>
              <a:t>движением, имеющих </a:t>
            </a:r>
            <a:r>
              <a:rPr lang="ru-RU" sz="2400" b="1" dirty="0" smtClean="0">
                <a:solidFill>
                  <a:schemeClr val="bg1"/>
                </a:solidFill>
              </a:rPr>
              <a:t> 4 </a:t>
            </a:r>
            <a:r>
              <a:rPr lang="ru-RU" sz="2400" b="1" dirty="0">
                <a:solidFill>
                  <a:schemeClr val="bg1"/>
                </a:solidFill>
              </a:rPr>
              <a:t>или более полосы, </a:t>
            </a:r>
            <a:r>
              <a:rPr lang="ru-RU" sz="2400" b="1" dirty="0" smtClean="0">
                <a:solidFill>
                  <a:schemeClr val="bg1"/>
                </a:solidFill>
              </a:rPr>
              <a:t>запрещён выезд  </a:t>
            </a:r>
            <a:r>
              <a:rPr lang="ru-RU" sz="2400" b="1" dirty="0">
                <a:solidFill>
                  <a:schemeClr val="bg1"/>
                </a:solidFill>
              </a:rPr>
              <a:t>для обгона или объезда </a:t>
            </a:r>
            <a:r>
              <a:rPr lang="ru-RU" sz="2400" b="1" dirty="0" smtClean="0">
                <a:solidFill>
                  <a:schemeClr val="bg1"/>
                </a:solidFill>
              </a:rPr>
              <a:t>на встречную полосу. На них  </a:t>
            </a:r>
            <a:r>
              <a:rPr lang="ru-RU" sz="2400" b="1" dirty="0">
                <a:solidFill>
                  <a:schemeClr val="bg1"/>
                </a:solidFill>
              </a:rPr>
              <a:t>повороты налево или развороты </a:t>
            </a:r>
            <a:r>
              <a:rPr lang="ru-RU" sz="2400" b="1" dirty="0" smtClean="0">
                <a:solidFill>
                  <a:schemeClr val="bg1"/>
                </a:solidFill>
              </a:rPr>
              <a:t> выполняются </a:t>
            </a:r>
            <a:r>
              <a:rPr lang="ru-RU" sz="2400" b="1" dirty="0">
                <a:solidFill>
                  <a:schemeClr val="bg1"/>
                </a:solidFill>
              </a:rPr>
              <a:t>на перекрестках и в </a:t>
            </a:r>
            <a:r>
              <a:rPr lang="ru-RU" sz="2400" b="1" dirty="0" smtClean="0">
                <a:solidFill>
                  <a:schemeClr val="bg1"/>
                </a:solidFill>
              </a:rPr>
              <a:t> </a:t>
            </a:r>
            <a:r>
              <a:rPr lang="ru-RU" sz="2400" b="1" dirty="0">
                <a:solidFill>
                  <a:schemeClr val="bg1"/>
                </a:solidFill>
              </a:rPr>
              <a:t>местах, где это не запрещено Правилами, знаками и (или) разметкой</a:t>
            </a:r>
            <a:r>
              <a:rPr lang="ru-RU" sz="2400" b="1" dirty="0" smtClean="0">
                <a:solidFill>
                  <a:schemeClr val="bg1"/>
                </a:solidFill>
              </a:rPr>
              <a:t>.</a:t>
            </a:r>
            <a:r>
              <a:rPr lang="ru-RU" sz="2400" b="1" dirty="0">
                <a:solidFill>
                  <a:schemeClr val="bg1"/>
                </a:solidFill>
              </a:rPr>
              <a:t> </a:t>
            </a:r>
            <a:r>
              <a:rPr lang="ru-RU" sz="2400" b="1" dirty="0">
                <a:solidFill>
                  <a:srgbClr val="FFFF00"/>
                </a:solidFill>
              </a:rPr>
              <a:t>Все опережения и объезды – только в пределах своей половины проезжей части! </a:t>
            </a:r>
          </a:p>
        </p:txBody>
      </p:sp>
      <p:pic>
        <p:nvPicPr>
          <p:cNvPr id="2050"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852936"/>
            <a:ext cx="8887999" cy="355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183310"/>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28"/>
            <a:ext cx="9077938" cy="351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886" y="3513517"/>
            <a:ext cx="9088824" cy="2677656"/>
          </a:xfrm>
          <a:prstGeom prst="rect">
            <a:avLst/>
          </a:prstGeom>
        </p:spPr>
        <p:txBody>
          <a:bodyPr wrap="square">
            <a:spAutoFit/>
          </a:bodyPr>
          <a:lstStyle/>
          <a:p>
            <a:r>
              <a:rPr lang="ru-RU" sz="2800" b="1" dirty="0" smtClean="0">
                <a:solidFill>
                  <a:srgbClr val="FF0000"/>
                </a:solidFill>
              </a:rPr>
              <a:t>30. Можно </a:t>
            </a:r>
            <a:r>
              <a:rPr lang="ru-RU" sz="2800" b="1" dirty="0">
                <a:solidFill>
                  <a:srgbClr val="FF0000"/>
                </a:solidFill>
              </a:rPr>
              <a:t>ли Вам, управляя грузовым автомобилем, осуществить опережение в данной ситуации?</a:t>
            </a:r>
          </a:p>
          <a:p>
            <a:r>
              <a:rPr lang="ru-RU" sz="2800" b="1" dirty="0"/>
              <a:t>1. Можно.</a:t>
            </a:r>
          </a:p>
          <a:p>
            <a:r>
              <a:rPr lang="ru-RU" sz="2800" b="1" dirty="0"/>
              <a:t>2. Можно, если разрешенная максимальная масса автомобиля не более 2,5 т.</a:t>
            </a:r>
          </a:p>
          <a:p>
            <a:r>
              <a:rPr lang="ru-RU" sz="2800" b="1" dirty="0"/>
              <a:t>3. Нельзя</a:t>
            </a:r>
            <a:r>
              <a:rPr lang="ru-RU" dirty="0"/>
              <a:t>.</a:t>
            </a:r>
          </a:p>
        </p:txBody>
      </p:sp>
    </p:spTree>
    <p:extLst>
      <p:ext uri="{BB962C8B-B14F-4D97-AF65-F5344CB8AC3E}">
        <p14:creationId xmlns:p14="http://schemas.microsoft.com/office/powerpoint/2010/main" val="337060902"/>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00974010"/>
              </p:ext>
            </p:extLst>
          </p:nvPr>
        </p:nvGraphicFramePr>
        <p:xfrm>
          <a:off x="23664" y="116633"/>
          <a:ext cx="9120336" cy="2520280"/>
        </p:xfrm>
        <a:graphic>
          <a:graphicData uri="http://schemas.openxmlformats.org/drawingml/2006/table">
            <a:tbl>
              <a:tblPr firstRow="1" bandRow="1">
                <a:tableStyleId>{5C22544A-7EE6-4342-B048-85BDC9FD1C3A}</a:tableStyleId>
              </a:tblPr>
              <a:tblGrid>
                <a:gridCol w="570021"/>
                <a:gridCol w="570021"/>
                <a:gridCol w="570021"/>
                <a:gridCol w="570021"/>
                <a:gridCol w="570021"/>
                <a:gridCol w="570021"/>
                <a:gridCol w="570021"/>
                <a:gridCol w="570021"/>
                <a:gridCol w="570021"/>
                <a:gridCol w="570021"/>
                <a:gridCol w="570021"/>
                <a:gridCol w="570021"/>
                <a:gridCol w="570021"/>
                <a:gridCol w="570021"/>
                <a:gridCol w="570021"/>
                <a:gridCol w="570021"/>
              </a:tblGrid>
              <a:tr h="1332148">
                <a:tc>
                  <a:txBody>
                    <a:bodyPr/>
                    <a:lstStyle/>
                    <a:p>
                      <a:r>
                        <a:rPr lang="ru-RU" dirty="0" smtClean="0"/>
                        <a:t>№ вопроса</a:t>
                      </a:r>
                      <a:endParaRPr lang="ru-RU" dirty="0"/>
                    </a:p>
                  </a:txBody>
                  <a:tcPr vert="vert270"/>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c>
                  <a:txBody>
                    <a:bodyPr/>
                    <a:lstStyle/>
                    <a:p>
                      <a:r>
                        <a:rPr lang="ru-RU" dirty="0" smtClean="0"/>
                        <a:t>6</a:t>
                      </a:r>
                      <a:endParaRPr lang="ru-RU" dirty="0"/>
                    </a:p>
                  </a:txBody>
                  <a:tcPr/>
                </a:tc>
                <a:tc>
                  <a:txBody>
                    <a:bodyPr/>
                    <a:lstStyle/>
                    <a:p>
                      <a:r>
                        <a:rPr lang="ru-RU" dirty="0" smtClean="0"/>
                        <a:t>7</a:t>
                      </a:r>
                      <a:endParaRPr lang="ru-RU" dirty="0"/>
                    </a:p>
                  </a:txBody>
                  <a:tcPr/>
                </a:tc>
                <a:tc>
                  <a:txBody>
                    <a:bodyPr/>
                    <a:lstStyle/>
                    <a:p>
                      <a:r>
                        <a:rPr lang="ru-RU" dirty="0" smtClean="0"/>
                        <a:t>8</a:t>
                      </a:r>
                      <a:endParaRPr lang="ru-RU" dirty="0"/>
                    </a:p>
                  </a:txBody>
                  <a:tcPr/>
                </a:tc>
                <a:tc>
                  <a:txBody>
                    <a:bodyPr/>
                    <a:lstStyle/>
                    <a:p>
                      <a:r>
                        <a:rPr lang="ru-RU" dirty="0" smtClean="0"/>
                        <a:t>9</a:t>
                      </a:r>
                      <a:endParaRPr lang="ru-RU" dirty="0"/>
                    </a:p>
                  </a:txBody>
                  <a:tcPr/>
                </a:tc>
                <a:tc>
                  <a:txBody>
                    <a:bodyPr/>
                    <a:lstStyle/>
                    <a:p>
                      <a:r>
                        <a:rPr lang="ru-RU" dirty="0" smtClean="0"/>
                        <a:t>10</a:t>
                      </a:r>
                      <a:endParaRPr lang="ru-RU" dirty="0"/>
                    </a:p>
                  </a:txBody>
                  <a:tcPr/>
                </a:tc>
                <a:tc>
                  <a:txBody>
                    <a:bodyPr/>
                    <a:lstStyle/>
                    <a:p>
                      <a:r>
                        <a:rPr lang="ru-RU" dirty="0" smtClean="0"/>
                        <a:t>11</a:t>
                      </a:r>
                      <a:endParaRPr lang="ru-RU" dirty="0"/>
                    </a:p>
                  </a:txBody>
                  <a:tcPr/>
                </a:tc>
                <a:tc>
                  <a:txBody>
                    <a:bodyPr/>
                    <a:lstStyle/>
                    <a:p>
                      <a:r>
                        <a:rPr lang="ru-RU" dirty="0" smtClean="0"/>
                        <a:t>12</a:t>
                      </a:r>
                      <a:endParaRPr lang="ru-RU" dirty="0"/>
                    </a:p>
                  </a:txBody>
                  <a:tcPr/>
                </a:tc>
                <a:tc>
                  <a:txBody>
                    <a:bodyPr/>
                    <a:lstStyle/>
                    <a:p>
                      <a:r>
                        <a:rPr lang="ru-RU" dirty="0" smtClean="0"/>
                        <a:t>13</a:t>
                      </a:r>
                      <a:endParaRPr lang="ru-RU" dirty="0"/>
                    </a:p>
                  </a:txBody>
                  <a:tcPr/>
                </a:tc>
                <a:tc>
                  <a:txBody>
                    <a:bodyPr/>
                    <a:lstStyle/>
                    <a:p>
                      <a:r>
                        <a:rPr lang="ru-RU" dirty="0" smtClean="0"/>
                        <a:t>14</a:t>
                      </a:r>
                      <a:endParaRPr lang="ru-RU" dirty="0"/>
                    </a:p>
                  </a:txBody>
                  <a:tcPr/>
                </a:tc>
                <a:tc>
                  <a:txBody>
                    <a:bodyPr/>
                    <a:lstStyle/>
                    <a:p>
                      <a:r>
                        <a:rPr lang="ru-RU" dirty="0" smtClean="0"/>
                        <a:t>15</a:t>
                      </a:r>
                      <a:endParaRPr lang="ru-RU" dirty="0"/>
                    </a:p>
                  </a:txBody>
                  <a:tcPr/>
                </a:tc>
              </a:tr>
              <a:tr h="1188132">
                <a:tc>
                  <a:txBody>
                    <a:bodyPr/>
                    <a:lstStyle/>
                    <a:p>
                      <a:r>
                        <a:rPr lang="ru-RU" dirty="0" smtClean="0"/>
                        <a:t>№ ответа</a:t>
                      </a:r>
                      <a:endParaRPr lang="ru-RU" dirty="0"/>
                    </a:p>
                  </a:txBody>
                  <a:tcPr vert="vert270"/>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696955449"/>
              </p:ext>
            </p:extLst>
          </p:nvPr>
        </p:nvGraphicFramePr>
        <p:xfrm>
          <a:off x="0" y="3140968"/>
          <a:ext cx="9144000" cy="2592288"/>
        </p:xfrm>
        <a:graphic>
          <a:graphicData uri="http://schemas.openxmlformats.org/drawingml/2006/table">
            <a:tbl>
              <a:tblPr firstRow="1" bandRow="1">
                <a:tableStyleId>{5C22544A-7EE6-4342-B048-85BDC9FD1C3A}</a:tableStyleId>
              </a:tblPr>
              <a:tblGrid>
                <a:gridCol w="571500"/>
                <a:gridCol w="571500"/>
                <a:gridCol w="571500"/>
                <a:gridCol w="571500"/>
                <a:gridCol w="571500"/>
                <a:gridCol w="571500"/>
                <a:gridCol w="571500"/>
                <a:gridCol w="571500"/>
                <a:gridCol w="571500"/>
                <a:gridCol w="571500"/>
                <a:gridCol w="571500"/>
                <a:gridCol w="571500"/>
                <a:gridCol w="571500"/>
                <a:gridCol w="571500"/>
                <a:gridCol w="571500"/>
                <a:gridCol w="571500"/>
              </a:tblGrid>
              <a:tr h="1296144">
                <a:tc>
                  <a:txBody>
                    <a:bodyPr/>
                    <a:lstStyle/>
                    <a:p>
                      <a:r>
                        <a:rPr lang="ru-RU" dirty="0" smtClean="0"/>
                        <a:t>№ вопроса</a:t>
                      </a:r>
                      <a:endParaRPr lang="ru-RU" dirty="0"/>
                    </a:p>
                  </a:txBody>
                  <a:tcPr vert="vert270"/>
                </a:tc>
                <a:tc>
                  <a:txBody>
                    <a:bodyPr/>
                    <a:lstStyle/>
                    <a:p>
                      <a:r>
                        <a:rPr lang="ru-RU" dirty="0" smtClean="0"/>
                        <a:t>16</a:t>
                      </a:r>
                      <a:endParaRPr lang="ru-RU" dirty="0"/>
                    </a:p>
                  </a:txBody>
                  <a:tcPr/>
                </a:tc>
                <a:tc>
                  <a:txBody>
                    <a:bodyPr/>
                    <a:lstStyle/>
                    <a:p>
                      <a:r>
                        <a:rPr lang="ru-RU" dirty="0" smtClean="0"/>
                        <a:t>17</a:t>
                      </a:r>
                      <a:endParaRPr lang="ru-RU" dirty="0"/>
                    </a:p>
                  </a:txBody>
                  <a:tcPr/>
                </a:tc>
                <a:tc>
                  <a:txBody>
                    <a:bodyPr/>
                    <a:lstStyle/>
                    <a:p>
                      <a:r>
                        <a:rPr lang="ru-RU" dirty="0" smtClean="0"/>
                        <a:t>18</a:t>
                      </a:r>
                      <a:endParaRPr lang="ru-RU" dirty="0"/>
                    </a:p>
                  </a:txBody>
                  <a:tcPr/>
                </a:tc>
                <a:tc>
                  <a:txBody>
                    <a:bodyPr/>
                    <a:lstStyle/>
                    <a:p>
                      <a:r>
                        <a:rPr lang="ru-RU" dirty="0" smtClean="0"/>
                        <a:t>19</a:t>
                      </a:r>
                      <a:endParaRPr lang="ru-RU" dirty="0"/>
                    </a:p>
                  </a:txBody>
                  <a:tcPr/>
                </a:tc>
                <a:tc>
                  <a:txBody>
                    <a:bodyPr/>
                    <a:lstStyle/>
                    <a:p>
                      <a:r>
                        <a:rPr lang="ru-RU" dirty="0" smtClean="0"/>
                        <a:t>20</a:t>
                      </a:r>
                      <a:endParaRPr lang="ru-RU" dirty="0"/>
                    </a:p>
                  </a:txBody>
                  <a:tcPr/>
                </a:tc>
                <a:tc>
                  <a:txBody>
                    <a:bodyPr/>
                    <a:lstStyle/>
                    <a:p>
                      <a:r>
                        <a:rPr lang="ru-RU" dirty="0" smtClean="0"/>
                        <a:t>21</a:t>
                      </a:r>
                      <a:endParaRPr lang="ru-RU" dirty="0"/>
                    </a:p>
                  </a:txBody>
                  <a:tcPr/>
                </a:tc>
                <a:tc>
                  <a:txBody>
                    <a:bodyPr/>
                    <a:lstStyle/>
                    <a:p>
                      <a:r>
                        <a:rPr lang="ru-RU" dirty="0" smtClean="0"/>
                        <a:t>22</a:t>
                      </a:r>
                      <a:endParaRPr lang="ru-RU" dirty="0"/>
                    </a:p>
                  </a:txBody>
                  <a:tcPr/>
                </a:tc>
                <a:tc>
                  <a:txBody>
                    <a:bodyPr/>
                    <a:lstStyle/>
                    <a:p>
                      <a:r>
                        <a:rPr lang="ru-RU" dirty="0" smtClean="0"/>
                        <a:t>23</a:t>
                      </a:r>
                      <a:endParaRPr lang="ru-RU" dirty="0"/>
                    </a:p>
                  </a:txBody>
                  <a:tcPr/>
                </a:tc>
                <a:tc>
                  <a:txBody>
                    <a:bodyPr/>
                    <a:lstStyle/>
                    <a:p>
                      <a:r>
                        <a:rPr lang="ru-RU" dirty="0" smtClean="0"/>
                        <a:t>24</a:t>
                      </a:r>
                      <a:endParaRPr lang="ru-RU" dirty="0"/>
                    </a:p>
                  </a:txBody>
                  <a:tcPr/>
                </a:tc>
                <a:tc>
                  <a:txBody>
                    <a:bodyPr/>
                    <a:lstStyle/>
                    <a:p>
                      <a:r>
                        <a:rPr lang="ru-RU" dirty="0" smtClean="0"/>
                        <a:t>25</a:t>
                      </a:r>
                      <a:endParaRPr lang="ru-RU" dirty="0"/>
                    </a:p>
                  </a:txBody>
                  <a:tcPr/>
                </a:tc>
                <a:tc>
                  <a:txBody>
                    <a:bodyPr/>
                    <a:lstStyle/>
                    <a:p>
                      <a:r>
                        <a:rPr lang="ru-RU" dirty="0" smtClean="0"/>
                        <a:t>26</a:t>
                      </a:r>
                      <a:endParaRPr lang="ru-RU" dirty="0"/>
                    </a:p>
                  </a:txBody>
                  <a:tcPr/>
                </a:tc>
                <a:tc>
                  <a:txBody>
                    <a:bodyPr/>
                    <a:lstStyle/>
                    <a:p>
                      <a:r>
                        <a:rPr lang="ru-RU" dirty="0" smtClean="0"/>
                        <a:t>27</a:t>
                      </a:r>
                      <a:endParaRPr lang="ru-RU" dirty="0"/>
                    </a:p>
                  </a:txBody>
                  <a:tcPr/>
                </a:tc>
                <a:tc>
                  <a:txBody>
                    <a:bodyPr/>
                    <a:lstStyle/>
                    <a:p>
                      <a:r>
                        <a:rPr lang="ru-RU" dirty="0" smtClean="0"/>
                        <a:t>28</a:t>
                      </a:r>
                      <a:endParaRPr lang="ru-RU" dirty="0"/>
                    </a:p>
                  </a:txBody>
                  <a:tcPr/>
                </a:tc>
                <a:tc>
                  <a:txBody>
                    <a:bodyPr/>
                    <a:lstStyle/>
                    <a:p>
                      <a:r>
                        <a:rPr lang="ru-RU" dirty="0" smtClean="0"/>
                        <a:t>29</a:t>
                      </a:r>
                      <a:endParaRPr lang="ru-RU" dirty="0"/>
                    </a:p>
                  </a:txBody>
                  <a:tcPr/>
                </a:tc>
                <a:tc>
                  <a:txBody>
                    <a:bodyPr/>
                    <a:lstStyle/>
                    <a:p>
                      <a:r>
                        <a:rPr lang="ru-RU" dirty="0" smtClean="0"/>
                        <a:t>30</a:t>
                      </a:r>
                      <a:endParaRPr lang="ru-RU" dirty="0"/>
                    </a:p>
                  </a:txBody>
                  <a:tcPr/>
                </a:tc>
              </a:tr>
              <a:tr h="1296144">
                <a:tc>
                  <a:txBody>
                    <a:bodyPr/>
                    <a:lstStyle/>
                    <a:p>
                      <a:r>
                        <a:rPr lang="ru-RU" dirty="0" smtClean="0"/>
                        <a:t>№ответа </a:t>
                      </a:r>
                      <a:endParaRPr lang="ru-RU" dirty="0"/>
                    </a:p>
                  </a:txBody>
                  <a:tcPr vert="vert270"/>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3</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2</a:t>
                      </a:r>
                      <a:endParaRPr lang="ru-RU" dirty="0"/>
                    </a:p>
                  </a:txBody>
                  <a:tcPr/>
                </a:tc>
              </a:tr>
            </a:tbl>
          </a:graphicData>
        </a:graphic>
      </p:graphicFrame>
    </p:spTree>
    <p:extLst>
      <p:ext uri="{BB962C8B-B14F-4D97-AF65-F5344CB8AC3E}">
        <p14:creationId xmlns:p14="http://schemas.microsoft.com/office/powerpoint/2010/main" val="318851577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326"/>
            <a:ext cx="9057641" cy="340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5018" y="3573016"/>
            <a:ext cx="9092657" cy="3046988"/>
          </a:xfrm>
          <a:prstGeom prst="rect">
            <a:avLst/>
          </a:prstGeom>
        </p:spPr>
        <p:txBody>
          <a:bodyPr wrap="square">
            <a:spAutoFit/>
          </a:bodyPr>
          <a:lstStyle/>
          <a:p>
            <a:r>
              <a:rPr lang="ru-RU" sz="3200" dirty="0"/>
              <a:t>здесь вам ничто не мешает </a:t>
            </a:r>
            <a:r>
              <a:rPr lang="ru-RU" sz="3200" dirty="0" smtClean="0"/>
              <a:t>развернуться, так как  </a:t>
            </a:r>
            <a:r>
              <a:rPr lang="ru-RU" sz="3200" dirty="0"/>
              <a:t>с помощью комбинированной линии разметки специально устроено место для разворота.</a:t>
            </a:r>
          </a:p>
          <a:p>
            <a:r>
              <a:rPr lang="ru-RU" sz="3200" dirty="0"/>
              <a:t>При этом наличие комбинированной разметки на многополосной дороге вовсе не означает, что разрешено движение по «</a:t>
            </a:r>
            <a:r>
              <a:rPr lang="ru-RU" sz="3200" dirty="0" err="1"/>
              <a:t>встречке</a:t>
            </a:r>
            <a:r>
              <a:rPr lang="ru-RU" sz="3200" dirty="0"/>
              <a:t>».</a:t>
            </a:r>
          </a:p>
        </p:txBody>
      </p:sp>
    </p:spTree>
    <p:extLst>
      <p:ext uri="{BB962C8B-B14F-4D97-AF65-F5344CB8AC3E}">
        <p14:creationId xmlns:p14="http://schemas.microsoft.com/office/powerpoint/2010/main" val="352021603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852936"/>
          </a:xfrm>
          <a:solidFill>
            <a:srgbClr val="0070C0"/>
          </a:solidFill>
        </p:spPr>
        <p:txBody>
          <a:bodyPr>
            <a:noAutofit/>
          </a:bodyPr>
          <a:lstStyle/>
          <a:p>
            <a:r>
              <a:rPr lang="ru-RU" sz="3200" b="1" dirty="0">
                <a:solidFill>
                  <a:srgbClr val="FFFF00"/>
                </a:solidFill>
              </a:rPr>
              <a:t>На дорогах с двухсторонним движением, имеющих три полосы, из которых средняя используется для движения в обоих направлениях, разрешается выезжать на эту полосу </a:t>
            </a:r>
            <a:r>
              <a:rPr lang="ru-RU" sz="3200" b="1" u="sng" dirty="0">
                <a:solidFill>
                  <a:srgbClr val="FFFF00"/>
                </a:solidFill>
              </a:rPr>
              <a:t>только для обгона, объезда, поворота налево или разворота</a:t>
            </a:r>
            <a:r>
              <a:rPr lang="ru-RU" sz="3200" b="1" dirty="0">
                <a:solidFill>
                  <a:srgbClr val="FFFF00"/>
                </a:solidFill>
              </a:rPr>
              <a:t>.</a:t>
            </a:r>
            <a:endParaRPr lang="ru-RU" sz="3200" dirty="0">
              <a:solidFill>
                <a:srgbClr val="FFFF00"/>
              </a:solidFill>
            </a:endParaRPr>
          </a:p>
        </p:txBody>
      </p:sp>
      <p:pic>
        <p:nvPicPr>
          <p:cNvPr id="3074" name="Picture 2" descr="C:\Users\Василь\Pictures\untitled.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31" y="2910680"/>
            <a:ext cx="9036661" cy="361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5134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таких дорогах разворот со средней полосы </a:t>
            </a:r>
            <a:endParaRPr lang="ru-RU" dirty="0"/>
          </a:p>
        </p:txBody>
      </p:sp>
      <p:pic>
        <p:nvPicPr>
          <p:cNvPr id="4098" name="Picture 2" descr="C:\Users\Василь\Pictures\tema09_im2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21" y="1988840"/>
            <a:ext cx="8597798" cy="343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49759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асиль\Pictures\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0" y="0"/>
            <a:ext cx="8032440" cy="3212976"/>
          </a:xfrm>
          <a:prstGeom prst="rect">
            <a:avLst/>
          </a:prstGeom>
          <a:solidFill>
            <a:srgbClr val="FFFF00"/>
          </a:solidFill>
        </p:spPr>
      </p:pic>
      <p:pic>
        <p:nvPicPr>
          <p:cNvPr id="4099" name="Picture 3" descr="C:\Users\Василь\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88142"/>
            <a:ext cx="8676456" cy="3470582"/>
          </a:xfrm>
          <a:prstGeom prst="rect">
            <a:avLst/>
          </a:prstGeom>
          <a:noFill/>
          <a:extLst>
            <a:ext uri="{909E8E84-426E-40DD-AFC4-6F175D3DCCD1}">
              <a14:hiddenFill xmlns:a14="http://schemas.microsoft.com/office/drawing/2010/main">
                <a:solidFill>
                  <a:srgbClr val="FFFFFF"/>
                </a:solidFill>
              </a14:hiddenFill>
            </a:ext>
          </a:extLst>
        </p:spPr>
      </p:pic>
      <p:sp>
        <p:nvSpPr>
          <p:cNvPr id="2" name="Умножение 1"/>
          <p:cNvSpPr/>
          <p:nvPr/>
        </p:nvSpPr>
        <p:spPr>
          <a:xfrm>
            <a:off x="3851920" y="4941168"/>
            <a:ext cx="360040" cy="3600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Выгнутая вниз стрелка 2"/>
          <p:cNvSpPr/>
          <p:nvPr/>
        </p:nvSpPr>
        <p:spPr>
          <a:xfrm rot="10054567">
            <a:off x="1901962" y="1843004"/>
            <a:ext cx="1987483" cy="515368"/>
          </a:xfrm>
          <a:prstGeom prst="curved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Стрелка вниз 3"/>
          <p:cNvSpPr/>
          <p:nvPr/>
        </p:nvSpPr>
        <p:spPr>
          <a:xfrm rot="10576099">
            <a:off x="3883502" y="1146038"/>
            <a:ext cx="242768" cy="978408"/>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51520" y="0"/>
            <a:ext cx="8892480" cy="923330"/>
          </a:xfrm>
          <a:prstGeom prst="rect">
            <a:avLst/>
          </a:prstGeom>
          <a:noFill/>
        </p:spPr>
        <p:txBody>
          <a:bodyPr wrap="square" rtlCol="0">
            <a:spAutoFit/>
          </a:bodyPr>
          <a:lstStyle/>
          <a:p>
            <a:r>
              <a:rPr lang="ru-RU" b="1" dirty="0"/>
              <a:t>Среднюю полосу разрешено использовать </a:t>
            </a:r>
            <a:r>
              <a:rPr lang="ru-RU" b="1" dirty="0" smtClean="0"/>
              <a:t> на перекрёстках </a:t>
            </a:r>
            <a:r>
              <a:rPr lang="ru-RU" b="1" dirty="0"/>
              <a:t> для поворота </a:t>
            </a:r>
            <a:endParaRPr lang="ru-RU" b="1" dirty="0" smtClean="0"/>
          </a:p>
          <a:p>
            <a:r>
              <a:rPr lang="ru-RU" b="1" dirty="0" smtClean="0"/>
              <a:t>налево </a:t>
            </a:r>
            <a:r>
              <a:rPr lang="ru-RU" b="1" dirty="0"/>
              <a:t>или разворота</a:t>
            </a:r>
            <a:r>
              <a:rPr lang="ru-RU" b="1" dirty="0" smtClean="0"/>
              <a:t>. Поворачивать на такую дорогу только на крайние </a:t>
            </a:r>
          </a:p>
          <a:p>
            <a:r>
              <a:rPr lang="ru-RU" b="1" dirty="0" smtClean="0"/>
              <a:t>правые полосы</a:t>
            </a:r>
            <a:endParaRPr lang="ru-RU" dirty="0"/>
          </a:p>
        </p:txBody>
      </p:sp>
      <p:sp>
        <p:nvSpPr>
          <p:cNvPr id="6" name="TextBox 5"/>
          <p:cNvSpPr txBox="1"/>
          <p:nvPr/>
        </p:nvSpPr>
        <p:spPr>
          <a:xfrm>
            <a:off x="611560" y="3388142"/>
            <a:ext cx="8532440" cy="646331"/>
          </a:xfrm>
          <a:prstGeom prst="rect">
            <a:avLst/>
          </a:prstGeom>
          <a:noFill/>
        </p:spPr>
        <p:txBody>
          <a:bodyPr wrap="square" rtlCol="0">
            <a:spAutoFit/>
          </a:bodyPr>
          <a:lstStyle/>
          <a:p>
            <a:r>
              <a:rPr lang="ru-RU" b="1" dirty="0">
                <a:solidFill>
                  <a:srgbClr val="FF0000"/>
                </a:solidFill>
              </a:rPr>
              <a:t>Выезжать на крайнюю левую полосу, предназначенную для встречного движения, запрещается.</a:t>
            </a:r>
            <a:endParaRPr lang="ru-RU" dirty="0">
              <a:solidFill>
                <a:srgbClr val="FF0000"/>
              </a:solidFill>
            </a:endParaRPr>
          </a:p>
        </p:txBody>
      </p:sp>
    </p:spTree>
    <p:extLst>
      <p:ext uri="{BB962C8B-B14F-4D97-AF65-F5344CB8AC3E}">
        <p14:creationId xmlns:p14="http://schemas.microsoft.com/office/powerpoint/2010/main" val="108385990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1841</Words>
  <Application>Microsoft Office PowerPoint</Application>
  <PresentationFormat>Экран (4:3)</PresentationFormat>
  <Paragraphs>227</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Тема Office</vt:lpstr>
      <vt:lpstr>Расположение ТС на проезжей части</vt:lpstr>
      <vt:lpstr>Презентация PowerPoint</vt:lpstr>
      <vt:lpstr>Определение количества полос</vt:lpstr>
      <vt:lpstr>Презентация PowerPoint</vt:lpstr>
      <vt:lpstr>На дорогах с  2-х стороним движением, имеющих  4 или более полосы, запрещён выезд  для обгона или объезда на встречную полосу. На них  повороты налево или развороты  выполняются на перекрестках и в  местах, где это не запрещено Правилами, знаками и (или) разметкой. Все опережения и объезды – только в пределах своей половины проезжей части! </vt:lpstr>
      <vt:lpstr>Презентация PowerPoint</vt:lpstr>
      <vt:lpstr>На дорогах с двухсторонним движением, имеющих три полосы, из которых средняя используется для движения в обоих направлениях, разрешается выезжать на эту полосу только для обгона, объезда, поворота налево или разворота.</vt:lpstr>
      <vt:lpstr>На таких дорогах разворот со средней полосы </vt:lpstr>
      <vt:lpstr>Презентация PowerPoint</vt:lpstr>
      <vt:lpstr>Презентация PowerPoint</vt:lpstr>
      <vt:lpstr>Вне населенных пунктов, а также в населенных пунктах на дорогах, обозначенных знаком 5.1 или 5.3 или где разрешено движение со скоростью более 80 км/ч, водители транспортных средств должны вести их по возможности ближе к правому краю проезжей части. Запрещается занимать левые полосы движения при свободных правых.</vt:lpstr>
      <vt:lpstr>Презентация PowerPoint</vt:lpstr>
      <vt:lpstr>В населенных пунктах  водители ТС  могут использовать наиболее удобную для них полосу движения. При интенсивном движении, когда все полосы движения заняты, менять полосу разрешается только для поворота налево или направо, разворота, остановки или объезда препятствия.</vt:lpstr>
      <vt:lpstr>  На   дорогах, имеющих для движения в данном направлении три полосы и более, занимать крайнюю левую полосу разрешается только при интенсивном движении, когда заняты другие полосы, а также для поворота налево или разворота, а грузовым автомобилям с разрешенной максимальной массой более 2,5 т – только для поворота налево или разворота. </vt:lpstr>
      <vt:lpstr>Презентация PowerPoint</vt:lpstr>
      <vt:lpstr>Если проезжая часть разделена на полосы линиями разметки, движение транспортных средств должно осуществляться строго по обозначенным полосам. Наезжать на прерывистые линии разметки разрешается только при перестроении.</vt:lpstr>
      <vt:lpstr>Презентация PowerPoint</vt:lpstr>
      <vt:lpstr>Разрешается движение по трамвайным путям попутного направления,  когда заняты все полосы данного направления, а также при объезде, повороте налево или развороте  . При этом не должно создаваться помех трамваю. Выезжать на трамвайные пути встречного направления запрещается. Если перед перекрестком установлены дорожные знаки 5.15.1 или 5.15.2, движение по трамвайным путям через перекресток запрещается.</vt:lpstr>
      <vt:lpstr>Презентация PowerPoint</vt:lpstr>
      <vt:lpstr>Презентация PowerPoint</vt:lpstr>
      <vt:lpstr>При повороте на дорогу с реверсивным движением водитель должен вести ТС таким образом, чтобы при выезде с пересечения проезжих частей  ТС заняло крайнюю правую полосу </vt:lpstr>
      <vt:lpstr>Водитель должен соблюдать такую дистанцию до движущегося впереди транспортного средства, которая позволила бы избежать столкновения, а также необходимый боковой интервал, обеспечивающий безопасность движения.</vt:lpstr>
      <vt:lpstr>Запрещается движение транспортных средств по разделительным полосам и обочинам, тротуарам и пешеходным дорожкам </vt:lpstr>
      <vt:lpstr>ТС  скорость движения которых не   превышает 40 км/ч  , должны двигаться по крайней правой полосе, кроме случаев объезда, обгона или перестроения перед поворотом налево разворотом или остановкой в разрешенных случаях на левой стороне дороги.</vt:lpstr>
      <vt:lpstr>1. Разрешается ли Вам обогнать легковой автомобиль в данной ситуации? 1. Не разрешается. 2. Разрешается.</vt:lpstr>
      <vt:lpstr>2. Разрешается ли Вам, управляя легковым автомобилем, продолжить движение по трамвайным путям попутного направления? 1. Разрешается. 2. Разрешается только для поворота налево и разворота. 3. Запрещается.</vt:lpstr>
      <vt:lpstr>3. По какой полосе вы можете продолжить движение, опередив грузовой автомобиль в населённом пункте? 1. Только по правой. 2. По любой.</vt:lpstr>
      <vt:lpstr>4. По какой траектории следует двигаться, поворачивая налево? 1. Только по А. 2. Только по Б. 3. По любой.</vt:lpstr>
      <vt:lpstr>5. Водитель какого автомобиля, поворачивая налево, не нарушает Правила? 1. Только легкового. 2. Только грузового. 3. Оба не нарушают</vt:lpstr>
      <vt:lpstr>Презентация PowerPoint</vt:lpstr>
      <vt:lpstr>7. По какой полосе проезжей части Вам разрешено движение в населённом пункте, если по техническим причинам Ваше транспортное средство не может развивать скорость более 40 км/ч? 1. Только по крайней правой. 2. Не далее второй полосы. 3. По любой, кроме крайней левой.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Расположение ТС на проезжей части</dc:title>
  <dc:creator>комп</dc:creator>
  <cp:lastModifiedBy>Василич</cp:lastModifiedBy>
  <cp:revision>30</cp:revision>
  <dcterms:created xsi:type="dcterms:W3CDTF">2012-11-04T14:13:30Z</dcterms:created>
  <dcterms:modified xsi:type="dcterms:W3CDTF">2020-04-09T05:30:56Z</dcterms:modified>
</cp:coreProperties>
</file>