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sldIdLst>
    <p:sldId id="266" r:id="rId2"/>
    <p:sldId id="258" r:id="rId3"/>
    <p:sldId id="285" r:id="rId4"/>
    <p:sldId id="257" r:id="rId5"/>
    <p:sldId id="259" r:id="rId6"/>
    <p:sldId id="267" r:id="rId7"/>
    <p:sldId id="270" r:id="rId8"/>
    <p:sldId id="260" r:id="rId9"/>
    <p:sldId id="269" r:id="rId10"/>
    <p:sldId id="282" r:id="rId11"/>
    <p:sldId id="284" r:id="rId12"/>
    <p:sldId id="283" r:id="rId13"/>
    <p:sldId id="261" r:id="rId14"/>
    <p:sldId id="268" r:id="rId15"/>
    <p:sldId id="262" r:id="rId16"/>
    <p:sldId id="286" r:id="rId17"/>
    <p:sldId id="271" r:id="rId18"/>
    <p:sldId id="264" r:id="rId19"/>
    <p:sldId id="265" r:id="rId20"/>
    <p:sldId id="263" r:id="rId21"/>
    <p:sldId id="272" r:id="rId22"/>
    <p:sldId id="273" r:id="rId23"/>
    <p:sldId id="274" r:id="rId24"/>
    <p:sldId id="275" r:id="rId25"/>
    <p:sldId id="276" r:id="rId26"/>
    <p:sldId id="277" r:id="rId27"/>
    <p:sldId id="278" r:id="rId28"/>
    <p:sldId id="279" r:id="rId29"/>
    <p:sldId id="280" r:id="rId30"/>
    <p:sldId id="281" r:id="rId31"/>
    <p:sldId id="288" r:id="rId32"/>
    <p:sldId id="289" r:id="rId33"/>
    <p:sldId id="290" r:id="rId34"/>
    <p:sldId id="287"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F1926C-9E88-4F17-ABFA-5B45BBC2E1D4}" type="datetimeFigureOut">
              <a:rPr lang="ru-RU" smtClean="0"/>
              <a:t>02.04.2020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C955F5-CB7C-4BA0-9014-25866BA519AA}" type="slidenum">
              <a:rPr lang="ru-RU" smtClean="0"/>
              <a:t>‹#›</a:t>
            </a:fld>
            <a:endParaRPr lang="ru-RU"/>
          </a:p>
        </p:txBody>
      </p:sp>
    </p:spTree>
    <p:extLst>
      <p:ext uri="{BB962C8B-B14F-4D97-AF65-F5344CB8AC3E}">
        <p14:creationId xmlns:p14="http://schemas.microsoft.com/office/powerpoint/2010/main" val="29261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9C955F5-CB7C-4BA0-9014-25866BA519AA}" type="slidenum">
              <a:rPr lang="ru-RU" smtClean="0"/>
              <a:t>8</a:t>
            </a:fld>
            <a:endParaRPr lang="ru-RU"/>
          </a:p>
        </p:txBody>
      </p:sp>
    </p:spTree>
    <p:extLst>
      <p:ext uri="{BB962C8B-B14F-4D97-AF65-F5344CB8AC3E}">
        <p14:creationId xmlns:p14="http://schemas.microsoft.com/office/powerpoint/2010/main" val="82305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02.04.2020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02.04.2020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530626"/>
          </a:xfrm>
          <a:solidFill>
            <a:srgbClr val="C00000"/>
          </a:solidFill>
        </p:spPr>
        <p:txBody>
          <a:bodyPr>
            <a:noAutofit/>
          </a:bodyPr>
          <a:lstStyle/>
          <a:p>
            <a:r>
              <a:rPr lang="ru-RU" sz="8800" dirty="0" smtClean="0">
                <a:solidFill>
                  <a:srgbClr val="FFFF00"/>
                </a:solidFill>
              </a:rPr>
              <a:t> Применение специальных сигналов</a:t>
            </a:r>
            <a:endParaRPr lang="ru-RU" sz="8800" dirty="0">
              <a:solidFill>
                <a:srgbClr val="FFFF00"/>
              </a:solidFill>
            </a:endParaRPr>
          </a:p>
        </p:txBody>
      </p:sp>
    </p:spTree>
    <p:extLst>
      <p:ext uri="{BB962C8B-B14F-4D97-AF65-F5344CB8AC3E}">
        <p14:creationId xmlns:p14="http://schemas.microsoft.com/office/powerpoint/2010/main" val="2141231607"/>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2160240"/>
          </a:xfrm>
        </p:spPr>
        <p:txBody>
          <a:bodyPr>
            <a:noAutofit/>
          </a:bodyPr>
          <a:lstStyle/>
          <a:p>
            <a:pPr algn="l"/>
            <a:r>
              <a:rPr lang="ru-RU" sz="3200" b="1" dirty="0" smtClean="0"/>
              <a:t>Уступать </a:t>
            </a:r>
            <a:r>
              <a:rPr lang="ru-RU" sz="3200" b="1" dirty="0"/>
              <a:t>дорогу таким транспортным средствам водители обязаны только в том случае, </a:t>
            </a:r>
            <a:r>
              <a:rPr lang="ru-RU" sz="3200" b="1" dirty="0">
                <a:solidFill>
                  <a:srgbClr val="FF0000"/>
                </a:solidFill>
              </a:rPr>
              <a:t>если одновременно включены и проблесковый маячок синего цвета, и сирена. </a:t>
            </a:r>
          </a:p>
        </p:txBody>
      </p:sp>
      <p:pic>
        <p:nvPicPr>
          <p:cNvPr id="1026" name="Picture 2" descr="C:\Users\Василь\Pictures\tema05_im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1"/>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651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64" y="0"/>
            <a:ext cx="8676456" cy="378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42464" y="3933056"/>
            <a:ext cx="8676456" cy="1569660"/>
          </a:xfrm>
          <a:prstGeom prst="rect">
            <a:avLst/>
          </a:prstGeom>
        </p:spPr>
        <p:txBody>
          <a:bodyPr wrap="square">
            <a:spAutoFit/>
          </a:bodyPr>
          <a:lstStyle/>
          <a:p>
            <a:r>
              <a:rPr lang="ru-RU" sz="3200" b="1" dirty="0"/>
              <a:t>Если не уступить дорогу </a:t>
            </a:r>
            <a:r>
              <a:rPr lang="ru-RU" sz="3200" b="1" dirty="0" smtClean="0"/>
              <a:t> ТС, </a:t>
            </a:r>
            <a:r>
              <a:rPr lang="ru-RU" sz="3200" b="1" dirty="0"/>
              <a:t>у которого есть проблесковый маячок синего цвета и сирена, и они включены, тогда штраф </a:t>
            </a:r>
            <a:r>
              <a:rPr lang="ru-RU" sz="3200" b="1" dirty="0" smtClean="0"/>
              <a:t> - </a:t>
            </a:r>
            <a:r>
              <a:rPr lang="ru-RU" sz="3200" b="1" dirty="0"/>
              <a:t>500 рублей.</a:t>
            </a:r>
          </a:p>
        </p:txBody>
      </p:sp>
    </p:spTree>
    <p:extLst>
      <p:ext uri="{BB962C8B-B14F-4D97-AF65-F5344CB8AC3E}">
        <p14:creationId xmlns:p14="http://schemas.microsoft.com/office/powerpoint/2010/main" val="1877770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8"/>
            <a:ext cx="9108740" cy="364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0" y="3645024"/>
            <a:ext cx="9108740" cy="2677656"/>
          </a:xfrm>
          <a:prstGeom prst="rect">
            <a:avLst/>
          </a:prstGeom>
        </p:spPr>
        <p:txBody>
          <a:bodyPr wrap="square">
            <a:spAutoFit/>
          </a:bodyPr>
          <a:lstStyle/>
          <a:p>
            <a:r>
              <a:rPr lang="ru-RU" sz="2800" dirty="0"/>
              <a:t>Однако если кроме синей «мигалки» и сирены есть ещё и специальные </a:t>
            </a:r>
            <a:r>
              <a:rPr lang="ru-RU" sz="2800" dirty="0" err="1"/>
              <a:t>цветографические</a:t>
            </a:r>
            <a:r>
              <a:rPr lang="ru-RU" sz="2800" dirty="0"/>
              <a:t> схемы, нанесённые на наружные поверхности, тогда наказание существенно строже - </a:t>
            </a:r>
            <a:r>
              <a:rPr lang="ru-RU" sz="2800" b="1" dirty="0"/>
              <a:t>штраф в размере пятисот рублей или лишение права управления транспортными средствами на срок от одного до трех месяцев.</a:t>
            </a:r>
            <a:endParaRPr lang="ru-RU" sz="2800" dirty="0"/>
          </a:p>
        </p:txBody>
      </p:sp>
    </p:spTree>
    <p:extLst>
      <p:ext uri="{BB962C8B-B14F-4D97-AF65-F5344CB8AC3E}">
        <p14:creationId xmlns:p14="http://schemas.microsoft.com/office/powerpoint/2010/main" val="1998977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Василь\Pictures\pdd-201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02353"/>
            <a:ext cx="7584571" cy="57580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0"/>
            <a:ext cx="8820472" cy="1200329"/>
          </a:xfrm>
          <a:prstGeom prst="rect">
            <a:avLst/>
          </a:prstGeom>
          <a:noFill/>
        </p:spPr>
        <p:txBody>
          <a:bodyPr wrap="square" rtlCol="0">
            <a:spAutoFit/>
          </a:bodyPr>
          <a:lstStyle/>
          <a:p>
            <a:r>
              <a:rPr lang="ru-RU" dirty="0"/>
              <a:t> </a:t>
            </a:r>
            <a:r>
              <a:rPr lang="ru-RU" sz="2400" dirty="0"/>
              <a:t>«уступить дорогу» – это не обязательно остановиться. Просто освободите полосу, по которой Вас догоняет автомобиль с включенным проблесковым маячком синего цвета.</a:t>
            </a:r>
          </a:p>
        </p:txBody>
      </p:sp>
    </p:spTree>
    <p:extLst>
      <p:ext uri="{BB962C8B-B14F-4D97-AF65-F5344CB8AC3E}">
        <p14:creationId xmlns:p14="http://schemas.microsoft.com/office/powerpoint/2010/main" val="3320994126"/>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0" y="3789040"/>
            <a:ext cx="8229600" cy="2880320"/>
          </a:xfrm>
        </p:spPr>
        <p:txBody>
          <a:bodyPr>
            <a:normAutofit fontScale="92500"/>
          </a:bodyPr>
          <a:lstStyle/>
          <a:p>
            <a:r>
              <a:rPr lang="ru-RU" b="1" dirty="0"/>
              <a:t>Запрещается выполнять </a:t>
            </a:r>
            <a:r>
              <a:rPr lang="ru-RU" b="1" dirty="0">
                <a:solidFill>
                  <a:srgbClr val="FF0000"/>
                </a:solidFill>
              </a:rPr>
              <a:t>обгон</a:t>
            </a:r>
            <a:r>
              <a:rPr lang="ru-RU" b="1" dirty="0"/>
              <a:t> транспортного средства, имеющего нанесённые на наружной поверхности специальные </a:t>
            </a:r>
            <a:r>
              <a:rPr lang="ru-RU" b="1" dirty="0" err="1"/>
              <a:t>цветографические</a:t>
            </a:r>
            <a:r>
              <a:rPr lang="ru-RU" b="1" dirty="0"/>
              <a:t> схемы с включёнными проблесковым маячком синего цвета и специальным звуковым сигналом. </a:t>
            </a:r>
          </a:p>
          <a:p>
            <a:endParaRPr lang="ru-RU" dirty="0"/>
          </a:p>
        </p:txBody>
      </p:sp>
      <p:pic>
        <p:nvPicPr>
          <p:cNvPr id="3074"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06"/>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524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Василь\Pictures\pdd-2012-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66" y="1052736"/>
            <a:ext cx="8940697"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75158"/>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216008" cy="7109639"/>
          </a:xfrm>
          <a:prstGeom prst="rect">
            <a:avLst/>
          </a:prstGeom>
        </p:spPr>
        <p:txBody>
          <a:bodyPr wrap="square">
            <a:spAutoFit/>
          </a:bodyPr>
          <a:lstStyle/>
          <a:p>
            <a:r>
              <a:rPr lang="ru-RU" sz="2400" b="1" dirty="0">
                <a:solidFill>
                  <a:srgbClr val="FF0000"/>
                </a:solidFill>
              </a:rPr>
              <a:t>Специального наказания за обгон автомобиля с мигалками не существует. В связи с этим ситуация попадает под части 4 и 5 статьи 12.15 КоАП</a:t>
            </a:r>
            <a:r>
              <a:rPr lang="ru-RU" sz="2400" b="1" dirty="0" smtClean="0">
                <a:solidFill>
                  <a:srgbClr val="FF0000"/>
                </a:solidFill>
              </a:rPr>
              <a:t>:</a:t>
            </a:r>
            <a:endParaRPr lang="ru-RU" sz="2400" b="1" dirty="0">
              <a:solidFill>
                <a:srgbClr val="FF0000"/>
              </a:solidFill>
            </a:endParaRPr>
          </a:p>
          <a:p>
            <a:r>
              <a:rPr lang="ru-RU" sz="2400" b="1" dirty="0">
                <a:solidFill>
                  <a:srgbClr val="FF0000"/>
                </a:solidFill>
              </a:rPr>
              <a:t>4</a:t>
            </a:r>
            <a:r>
              <a:rPr lang="ru-RU" sz="2400" dirty="0"/>
              <a:t>. Выезд в нарушение Правил дорожного движения на полосу, предназначенную для встречного движения, либо на трамвайные пути встречного направления, за исключением случаев, предусмотренных частью 3 настоящей статьи, </a:t>
            </a:r>
            <a:r>
              <a:rPr lang="ru-RU" sz="2400" dirty="0" smtClean="0"/>
              <a:t>-</a:t>
            </a:r>
            <a:endParaRPr lang="ru-RU" sz="2400" dirty="0"/>
          </a:p>
          <a:p>
            <a:r>
              <a:rPr lang="ru-RU" sz="2400" dirty="0"/>
              <a:t>влечет наложение административного штрафа в размере </a:t>
            </a:r>
            <a:r>
              <a:rPr lang="ru-RU" sz="2400" b="1" dirty="0">
                <a:solidFill>
                  <a:srgbClr val="FF0000"/>
                </a:solidFill>
              </a:rPr>
              <a:t>пяти тысяч рублей или лишение права управления транспортными средствами на срок от четырех до шести месяцев</a:t>
            </a:r>
            <a:r>
              <a:rPr lang="ru-RU" sz="2400" b="1" dirty="0" smtClean="0">
                <a:solidFill>
                  <a:srgbClr val="FF0000"/>
                </a:solidFill>
              </a:rPr>
              <a:t>.</a:t>
            </a:r>
            <a:endParaRPr lang="ru-RU" sz="2400" b="1" dirty="0">
              <a:solidFill>
                <a:srgbClr val="FF0000"/>
              </a:solidFill>
            </a:endParaRPr>
          </a:p>
          <a:p>
            <a:r>
              <a:rPr lang="ru-RU" sz="2400" b="1" dirty="0">
                <a:solidFill>
                  <a:srgbClr val="FF0000"/>
                </a:solidFill>
              </a:rPr>
              <a:t>5</a:t>
            </a:r>
            <a:r>
              <a:rPr lang="ru-RU" sz="2400" dirty="0"/>
              <a:t>. Повторное совершение административного правонарушения, предусмотренного частью 4 настоящей статьи, </a:t>
            </a:r>
            <a:r>
              <a:rPr lang="ru-RU" sz="2400" dirty="0" smtClean="0"/>
              <a:t>-</a:t>
            </a:r>
          </a:p>
          <a:p>
            <a:r>
              <a:rPr lang="ru-RU" sz="2400" b="1" dirty="0" smtClean="0">
                <a:solidFill>
                  <a:srgbClr val="FF0000"/>
                </a:solidFill>
              </a:rPr>
              <a:t>влечет </a:t>
            </a:r>
            <a:r>
              <a:rPr lang="ru-RU" sz="2400" b="1" dirty="0">
                <a:solidFill>
                  <a:srgbClr val="FF0000"/>
                </a:solidFill>
              </a:rPr>
              <a:t>лишение права управления транспортными средствами на срок один год</a:t>
            </a:r>
            <a:r>
              <a:rPr lang="ru-RU" sz="2400" dirty="0"/>
              <a:t>, а в случае фиксации административного правонарушения работающими в автоматическом режиме специальными техническими средствами, имеющими функции фото- и киносъемки, видеозаписи, или средствами фото- и киносъемки, видеозаписи - наложение административного штрафа в размере пяти тысяч рублей</a:t>
            </a:r>
          </a:p>
        </p:txBody>
      </p:sp>
    </p:spTree>
    <p:extLst>
      <p:ext uri="{BB962C8B-B14F-4D97-AF65-F5344CB8AC3E}">
        <p14:creationId xmlns:p14="http://schemas.microsoft.com/office/powerpoint/2010/main" val="3740696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0" y="3645024"/>
            <a:ext cx="9112560" cy="3212976"/>
          </a:xfrm>
        </p:spPr>
        <p:txBody>
          <a:bodyPr/>
          <a:lstStyle/>
          <a:p>
            <a:r>
              <a:rPr lang="ru-RU" b="1" dirty="0" smtClean="0"/>
              <a:t> Если </a:t>
            </a:r>
            <a:r>
              <a:rPr lang="ru-RU" b="1" dirty="0"/>
              <a:t>впереди стоит транспортное средство с включённым проблесковым маячком синего цвета, водители обязаны снижать скорость и быть готовыми в случае необходимости остановиться</a:t>
            </a:r>
          </a:p>
        </p:txBody>
      </p:sp>
      <p:pic>
        <p:nvPicPr>
          <p:cNvPr id="6146"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2560"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69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Василь\Pictures\pdd-201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464288"/>
            <a:ext cx="6948264" cy="33937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504" y="116632"/>
            <a:ext cx="8856984" cy="3693319"/>
          </a:xfrm>
          <a:prstGeom prst="rect">
            <a:avLst/>
          </a:prstGeom>
          <a:noFill/>
        </p:spPr>
        <p:txBody>
          <a:bodyPr wrap="square" rtlCol="0">
            <a:spAutoFit/>
          </a:bodyPr>
          <a:lstStyle/>
          <a:p>
            <a:r>
              <a:rPr lang="ru-RU" dirty="0"/>
              <a:t>Проблесковый маячок желтого или оранжевого цвета должен быть включен на транспортных средствах в следующих случаях:</a:t>
            </a:r>
          </a:p>
          <a:p>
            <a:r>
              <a:rPr lang="ru-RU" dirty="0" smtClean="0"/>
              <a:t>1. выполнение </a:t>
            </a:r>
            <a:r>
              <a:rPr lang="ru-RU" dirty="0"/>
              <a:t>работ по строительству, ремонту или содержанию дорог, погрузке поврежденных, неисправных и перемещаемых транспортных средств;</a:t>
            </a:r>
          </a:p>
          <a:p>
            <a:r>
              <a:rPr lang="ru-RU" dirty="0" smtClean="0"/>
              <a:t>2. перевозка </a:t>
            </a:r>
            <a:r>
              <a:rPr lang="ru-RU" dirty="0"/>
              <a:t>крупногабаритных грузов, </a:t>
            </a:r>
            <a:r>
              <a:rPr lang="ru-RU" dirty="0" smtClean="0"/>
              <a:t> веществ </a:t>
            </a:r>
            <a:r>
              <a:rPr lang="ru-RU" dirty="0"/>
              <a:t>высокой степени опасности;</a:t>
            </a:r>
          </a:p>
          <a:p>
            <a:r>
              <a:rPr lang="ru-RU" dirty="0" smtClean="0"/>
              <a:t>3. сопровождение </a:t>
            </a:r>
            <a:r>
              <a:rPr lang="ru-RU" dirty="0"/>
              <a:t>транспортных средств, перевозящих крупногабаритные, тяжеловесные и опасные грузы;</a:t>
            </a:r>
          </a:p>
          <a:p>
            <a:r>
              <a:rPr lang="ru-RU" dirty="0" smtClean="0"/>
              <a:t>4. сопровождение </a:t>
            </a:r>
            <a:r>
              <a:rPr lang="ru-RU" dirty="0"/>
              <a:t>организованных групп велосипедистов при проведении тренировочных мероприятий на автомобильных дорогах общего пользования</a:t>
            </a:r>
            <a:r>
              <a:rPr lang="ru-RU" dirty="0" smtClean="0"/>
              <a:t>;</a:t>
            </a:r>
            <a:endParaRPr lang="ru-RU" dirty="0"/>
          </a:p>
          <a:p>
            <a:r>
              <a:rPr lang="ru-RU" dirty="0" smtClean="0"/>
              <a:t>5. организованная </a:t>
            </a:r>
            <a:r>
              <a:rPr lang="ru-RU" dirty="0"/>
              <a:t>перевозка группы детей</a:t>
            </a:r>
            <a:r>
              <a:rPr lang="ru-RU" dirty="0" smtClean="0"/>
              <a:t>.</a:t>
            </a:r>
            <a:endParaRPr lang="ru-RU" dirty="0"/>
          </a:p>
          <a:p>
            <a:r>
              <a:rPr lang="ru-RU" b="1" dirty="0"/>
              <a:t>Включенный проблесковый маячок желтого или оранжевого цвета не дает преимущества в движении и служит для предупреждения других участников движения об опасности.</a:t>
            </a:r>
          </a:p>
        </p:txBody>
      </p:sp>
    </p:spTree>
    <p:extLst>
      <p:ext uri="{BB962C8B-B14F-4D97-AF65-F5344CB8AC3E}">
        <p14:creationId xmlns:p14="http://schemas.microsoft.com/office/powerpoint/2010/main" val="3226312151"/>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Василь\Pictures\pdd-2012-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7" y="116633"/>
            <a:ext cx="5754869" cy="402363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1267" y="4140268"/>
            <a:ext cx="8995229" cy="2246769"/>
          </a:xfrm>
          <a:prstGeom prst="rect">
            <a:avLst/>
          </a:prstGeom>
        </p:spPr>
        <p:txBody>
          <a:bodyPr wrap="square">
            <a:spAutoFit/>
          </a:bodyPr>
          <a:lstStyle/>
          <a:p>
            <a:r>
              <a:rPr lang="ru-RU" sz="2000" b="1" dirty="0"/>
              <a:t>Водители транспортных средств с включенным проблесковым маячком желтого или оранжевого цвета при выполнении работ по строительству, ремонту или содержанию дорог, погрузке поврежденных, неисправных и перемещаемых транспортных средств могут отступать от требований дорожных знаков (кроме знаков 2.2, 2.4-2.6, 3.11-3.14, 3.17.2, 3.20) и дорожной разметки, а также пунктов 9.4-9.8 и 16.1 настоящих Правил при условии обесценения безопасности дорожного </a:t>
            </a:r>
          </a:p>
        </p:txBody>
      </p:sp>
    </p:spTree>
    <p:extLst>
      <p:ext uri="{BB962C8B-B14F-4D97-AF65-F5344CB8AC3E}">
        <p14:creationId xmlns:p14="http://schemas.microsoft.com/office/powerpoint/2010/main" val="1668728688"/>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Василь\Pictures\iCAVYZ3O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32" y="1375108"/>
            <a:ext cx="3178802" cy="237350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Василь\Pictures\iCARCDKQ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609" y="3662100"/>
            <a:ext cx="3528391" cy="29920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Василь\Pictures\iCARK1N8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031031"/>
            <a:ext cx="3672408" cy="271758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Василь\Pictures\iCAG7AWV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1" y="4293096"/>
            <a:ext cx="3034786"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60" y="16970"/>
            <a:ext cx="9142040" cy="1200329"/>
          </a:xfrm>
          <a:prstGeom prst="rect">
            <a:avLst/>
          </a:prstGeom>
          <a:noFill/>
        </p:spPr>
        <p:txBody>
          <a:bodyPr wrap="square" rtlCol="0">
            <a:spAutoFit/>
          </a:bodyPr>
          <a:lstStyle/>
          <a:p>
            <a:r>
              <a:rPr lang="ru-RU" b="1" i="1" dirty="0" smtClean="0"/>
              <a:t> </a:t>
            </a:r>
            <a:r>
              <a:rPr lang="ru-RU" sz="2400" b="1" dirty="0"/>
              <a:t>Специальный световой сигнал – это проблесковый </a:t>
            </a:r>
            <a:r>
              <a:rPr lang="ru-RU" sz="2400" b="1" dirty="0" smtClean="0"/>
              <a:t>маячок- синего, красного, жёлтого или бело-лунного цвета.</a:t>
            </a:r>
            <a:endParaRPr lang="ru-RU" sz="2400" b="1" dirty="0"/>
          </a:p>
          <a:p>
            <a:r>
              <a:rPr lang="ru-RU" sz="2400" b="1" dirty="0"/>
              <a:t>Специальный звуковой сигнал – это сирена</a:t>
            </a:r>
            <a:r>
              <a:rPr lang="ru-RU" sz="2400" b="1" dirty="0" smtClean="0"/>
              <a:t>.</a:t>
            </a:r>
            <a:endParaRPr lang="ru-RU" sz="2400" b="1" dirty="0"/>
          </a:p>
        </p:txBody>
      </p:sp>
    </p:spTree>
    <p:extLst>
      <p:ext uri="{BB962C8B-B14F-4D97-AF65-F5344CB8AC3E}">
        <p14:creationId xmlns:p14="http://schemas.microsoft.com/office/powerpoint/2010/main" val="623066683"/>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856984" cy="5909310"/>
          </a:xfrm>
          <a:prstGeom prst="rect">
            <a:avLst/>
          </a:prstGeom>
        </p:spPr>
        <p:txBody>
          <a:bodyPr wrap="square">
            <a:spAutoFit/>
          </a:bodyPr>
          <a:lstStyle/>
          <a:p>
            <a:r>
              <a:rPr lang="ru-RU" sz="3600" b="1" dirty="0"/>
              <a:t>М</a:t>
            </a:r>
            <a:r>
              <a:rPr lang="ru-RU" sz="3600" b="1" dirty="0" smtClean="0"/>
              <a:t>аячками </a:t>
            </a:r>
            <a:r>
              <a:rPr lang="ru-RU" sz="3600" b="1" dirty="0"/>
              <a:t>бело-лунного </a:t>
            </a:r>
            <a:r>
              <a:rPr lang="ru-RU" sz="3600" b="1" dirty="0" smtClean="0"/>
              <a:t>цвета оснащаются </a:t>
            </a:r>
            <a:r>
              <a:rPr lang="ru-RU" sz="3600" b="1" dirty="0"/>
              <a:t>инкассаторские автомобили и другие автомобили, перевозящие ценные грузы. У них, кстати, есть ещё и сирена. Проблесковый маячок бело-лунного цвета не даёт преимущества в движении, более того, у него совсем другое назначение -  он должен быть включён (вместе с сиреной) только при нападении на такие транспортные средства.</a:t>
            </a:r>
          </a:p>
          <a:p>
            <a:endParaRPr lang="ru-RU" dirty="0"/>
          </a:p>
        </p:txBody>
      </p:sp>
    </p:spTree>
    <p:extLst>
      <p:ext uri="{BB962C8B-B14F-4D97-AF65-F5344CB8AC3E}">
        <p14:creationId xmlns:p14="http://schemas.microsoft.com/office/powerpoint/2010/main" val="2746114859"/>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66730"/>
          </a:xfrm>
        </p:spPr>
        <p:txBody>
          <a:bodyPr>
            <a:normAutofit/>
          </a:bodyPr>
          <a:lstStyle/>
          <a:p>
            <a:pPr algn="l"/>
            <a:r>
              <a:rPr lang="ru-RU" sz="3200" b="1" dirty="0" smtClean="0">
                <a:solidFill>
                  <a:srgbClr val="FF0000"/>
                </a:solidFill>
              </a:rPr>
              <a:t>1. В </a:t>
            </a:r>
            <a:r>
              <a:rPr lang="ru-RU" sz="3200" b="1" dirty="0">
                <a:solidFill>
                  <a:srgbClr val="FF0000"/>
                </a:solidFill>
              </a:rPr>
              <a:t>каком случае водитель автомобиля имеет преимущество перед другими участниками движения</a:t>
            </a:r>
            <a:r>
              <a:rPr lang="ru-RU" sz="3200" b="1" dirty="0" smtClean="0">
                <a:solidFill>
                  <a:srgbClr val="FF0000"/>
                </a:solidFill>
              </a:rPr>
              <a:t>?</a:t>
            </a:r>
            <a:r>
              <a:rPr lang="ru-RU" sz="3200" b="1" dirty="0">
                <a:solidFill>
                  <a:srgbClr val="FF0000"/>
                </a:solidFill>
              </a:rPr>
              <a:t/>
            </a:r>
            <a:br>
              <a:rPr lang="ru-RU" sz="3200" b="1" dirty="0">
                <a:solidFill>
                  <a:srgbClr val="FF0000"/>
                </a:solidFill>
              </a:rPr>
            </a:br>
            <a:r>
              <a:rPr lang="ru-RU" sz="3200" b="1" dirty="0"/>
              <a:t>1. Только при включённом проблесковом маячке синего или бело-лунного цвета</a:t>
            </a:r>
            <a:r>
              <a:rPr lang="ru-RU" sz="3200" b="1" dirty="0" smtClean="0"/>
              <a:t>.</a:t>
            </a:r>
            <a:r>
              <a:rPr lang="ru-RU" sz="3200" b="1" dirty="0"/>
              <a:t/>
            </a:r>
            <a:br>
              <a:rPr lang="ru-RU" sz="3200" b="1" dirty="0"/>
            </a:br>
            <a:r>
              <a:rPr lang="ru-RU" sz="3200" b="1" dirty="0"/>
              <a:t>2. Только при включённом проблесковом маячке оранжевого или жёлтого цвета</a:t>
            </a:r>
            <a:r>
              <a:rPr lang="ru-RU" sz="3200" b="1" dirty="0" smtClean="0"/>
              <a:t>.</a:t>
            </a:r>
            <a:r>
              <a:rPr lang="ru-RU" sz="3200" b="1" dirty="0"/>
              <a:t/>
            </a:r>
            <a:br>
              <a:rPr lang="ru-RU" sz="3200" b="1" dirty="0"/>
            </a:br>
            <a:r>
              <a:rPr lang="ru-RU" sz="3200" b="1" dirty="0"/>
              <a:t>3. Только при включённом проблесковом маячке синего (синего и красного) цвета и специальном звуковом сигнале</a:t>
            </a:r>
            <a:r>
              <a:rPr lang="ru-RU" sz="3200" b="1" dirty="0" smtClean="0"/>
              <a:t>.</a:t>
            </a:r>
            <a:r>
              <a:rPr lang="ru-RU" sz="3200" b="1" dirty="0"/>
              <a:t/>
            </a:r>
            <a:br>
              <a:rPr lang="ru-RU" sz="3200" b="1" dirty="0"/>
            </a:br>
            <a:r>
              <a:rPr lang="ru-RU" sz="3200" b="1" dirty="0"/>
              <a:t>4. Во всех перечисленных случаях</a:t>
            </a:r>
            <a:r>
              <a:rPr lang="ru-RU" sz="3200" b="1" dirty="0" smtClean="0"/>
              <a:t>.</a:t>
            </a:r>
            <a:endParaRPr lang="ru-RU" sz="3200" b="1" dirty="0"/>
          </a:p>
        </p:txBody>
      </p:sp>
      <p:sp>
        <p:nvSpPr>
          <p:cNvPr id="3" name="TextBox 2"/>
          <p:cNvSpPr txBox="1"/>
          <p:nvPr/>
        </p:nvSpPr>
        <p:spPr>
          <a:xfrm>
            <a:off x="539552" y="0"/>
            <a:ext cx="8208912" cy="523220"/>
          </a:xfrm>
          <a:prstGeom prst="rect">
            <a:avLst/>
          </a:prstGeom>
          <a:noFill/>
        </p:spPr>
        <p:txBody>
          <a:bodyPr wrap="square" rtlCol="0">
            <a:spAutoFit/>
          </a:bodyPr>
          <a:lstStyle/>
          <a:p>
            <a:pPr algn="ctr"/>
            <a:r>
              <a:rPr lang="ru-RU" sz="2800" b="1" dirty="0" smtClean="0"/>
              <a:t>Вопросы для самоконтроля</a:t>
            </a:r>
            <a:endParaRPr lang="ru-RU" sz="2800" b="1" dirty="0"/>
          </a:p>
        </p:txBody>
      </p:sp>
    </p:spTree>
    <p:extLst>
      <p:ext uri="{BB962C8B-B14F-4D97-AF65-F5344CB8AC3E}">
        <p14:creationId xmlns:p14="http://schemas.microsoft.com/office/powerpoint/2010/main" val="2557726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rmAutofit/>
          </a:bodyPr>
          <a:lstStyle/>
          <a:p>
            <a:pPr algn="l"/>
            <a:r>
              <a:rPr lang="ru-RU" sz="3200" b="1" dirty="0" smtClean="0">
                <a:solidFill>
                  <a:srgbClr val="FF0000"/>
                </a:solidFill>
              </a:rPr>
              <a:t>2. В </a:t>
            </a:r>
            <a:r>
              <a:rPr lang="ru-RU" sz="3200" b="1" dirty="0">
                <a:solidFill>
                  <a:srgbClr val="FF0000"/>
                </a:solidFill>
              </a:rPr>
              <a:t>каком случае Вам запрещается выполнить обгон транспортного средства, имеющего нанесённые на наружной поверхности специальные </a:t>
            </a:r>
            <a:r>
              <a:rPr lang="ru-RU" sz="3200" b="1" dirty="0" err="1">
                <a:solidFill>
                  <a:srgbClr val="FF0000"/>
                </a:solidFill>
              </a:rPr>
              <a:t>цветографические</a:t>
            </a:r>
            <a:r>
              <a:rPr lang="ru-RU" sz="3200" b="1" dirty="0">
                <a:solidFill>
                  <a:srgbClr val="FF0000"/>
                </a:solidFill>
              </a:rPr>
              <a:t> схемы? </a:t>
            </a:r>
            <a:br>
              <a:rPr lang="ru-RU" sz="3200" b="1" dirty="0">
                <a:solidFill>
                  <a:srgbClr val="FF0000"/>
                </a:solidFill>
              </a:rPr>
            </a:br>
            <a:r>
              <a:rPr lang="ru-RU" sz="3200" b="1" dirty="0"/>
              <a:t>1. При включении на нём проблесковых маячков синего (синего и красного) цвета и специального звукового сигнала</a:t>
            </a:r>
            <a:r>
              <a:rPr lang="ru-RU" sz="3200" b="1" dirty="0" smtClean="0"/>
              <a:t>.</a:t>
            </a:r>
            <a:r>
              <a:rPr lang="ru-RU" sz="3200" b="1" dirty="0"/>
              <a:t/>
            </a:r>
            <a:br>
              <a:rPr lang="ru-RU" sz="3200" b="1" dirty="0"/>
            </a:br>
            <a:r>
              <a:rPr lang="ru-RU" sz="3200" b="1" dirty="0"/>
              <a:t>2. Только при включении на нём </a:t>
            </a:r>
            <a:r>
              <a:rPr lang="ru-RU" sz="3200" b="1" dirty="0" smtClean="0"/>
              <a:t>проблесковых </a:t>
            </a:r>
            <a:r>
              <a:rPr lang="ru-RU" sz="3200" b="1" dirty="0"/>
              <a:t>маячков синего (синего и красного) цвета</a:t>
            </a:r>
            <a:r>
              <a:rPr lang="ru-RU" sz="3200" b="1" dirty="0" smtClean="0"/>
              <a:t>.</a:t>
            </a:r>
            <a:r>
              <a:rPr lang="ru-RU" sz="3200" b="1" dirty="0"/>
              <a:t/>
            </a:r>
            <a:br>
              <a:rPr lang="ru-RU" sz="3200" b="1" dirty="0"/>
            </a:br>
            <a:r>
              <a:rPr lang="ru-RU" sz="3200" b="1" dirty="0"/>
              <a:t>3. В обоих перечисленных случаях</a:t>
            </a:r>
            <a:r>
              <a:rPr lang="ru-RU" sz="3200" b="1" dirty="0" smtClean="0"/>
              <a:t>.</a:t>
            </a:r>
            <a:endParaRPr lang="ru-RU" sz="3200" b="1" dirty="0"/>
          </a:p>
        </p:txBody>
      </p:sp>
    </p:spTree>
    <p:extLst>
      <p:ext uri="{BB962C8B-B14F-4D97-AF65-F5344CB8AC3E}">
        <p14:creationId xmlns:p14="http://schemas.microsoft.com/office/powerpoint/2010/main" val="3931696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078" y="3490686"/>
            <a:ext cx="9137922" cy="3367314"/>
          </a:xfrm>
        </p:spPr>
        <p:txBody>
          <a:bodyPr>
            <a:normAutofit/>
          </a:bodyPr>
          <a:lstStyle/>
          <a:p>
            <a:pPr marL="0" indent="0">
              <a:buNone/>
            </a:pPr>
            <a:r>
              <a:rPr lang="ru-RU" b="1" dirty="0" smtClean="0">
                <a:solidFill>
                  <a:srgbClr val="FF0000"/>
                </a:solidFill>
              </a:rPr>
              <a:t> 3. Обязаны </a:t>
            </a:r>
            <a:r>
              <a:rPr lang="ru-RU" b="1" dirty="0">
                <a:solidFill>
                  <a:srgbClr val="FF0000"/>
                </a:solidFill>
              </a:rPr>
              <a:t>ли Вы уступить дорогу автомобилю «Скорой медицинской помощи» с выключенным проблесковым маячком? </a:t>
            </a:r>
          </a:p>
          <a:p>
            <a:r>
              <a:rPr lang="ru-RU" b="1" dirty="0"/>
              <a:t>1. Да</a:t>
            </a:r>
            <a:r>
              <a:rPr lang="ru-RU" b="1" dirty="0" smtClean="0"/>
              <a:t>.</a:t>
            </a:r>
            <a:endParaRPr lang="ru-RU" b="1" dirty="0"/>
          </a:p>
          <a:p>
            <a:r>
              <a:rPr lang="ru-RU" b="1" dirty="0"/>
              <a:t>2. </a:t>
            </a:r>
            <a:r>
              <a:rPr lang="ru-RU" b="1" dirty="0" smtClean="0"/>
              <a:t>Нет</a:t>
            </a:r>
            <a:endParaRPr lang="ru-RU" b="1" dirty="0"/>
          </a:p>
        </p:txBody>
      </p:sp>
      <p:pic>
        <p:nvPicPr>
          <p:cNvPr id="7170"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 y="0"/>
            <a:ext cx="9137921" cy="349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41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0" y="3501008"/>
            <a:ext cx="9144000" cy="3356992"/>
          </a:xfrm>
        </p:spPr>
        <p:txBody>
          <a:bodyPr>
            <a:normAutofit/>
          </a:bodyPr>
          <a:lstStyle/>
          <a:p>
            <a:pPr marL="0" indent="0">
              <a:buNone/>
            </a:pPr>
            <a:r>
              <a:rPr lang="ru-RU" b="1" dirty="0" smtClean="0">
                <a:solidFill>
                  <a:srgbClr val="FF0000"/>
                </a:solidFill>
              </a:rPr>
              <a:t> 4. Как </a:t>
            </a:r>
            <a:r>
              <a:rPr lang="ru-RU" b="1" dirty="0">
                <a:solidFill>
                  <a:srgbClr val="FF0000"/>
                </a:solidFill>
              </a:rPr>
              <a:t>в данной ситуации должен поступить водитель легкового автомобиля при приближении автомобиля оперативной службы? </a:t>
            </a:r>
          </a:p>
          <a:p>
            <a:r>
              <a:rPr lang="ru-RU" b="1" dirty="0"/>
              <a:t>1. Перестроиться на правую полосу и продолжить движение</a:t>
            </a:r>
            <a:r>
              <a:rPr lang="ru-RU" b="1" dirty="0" smtClean="0"/>
              <a:t>.</a:t>
            </a:r>
            <a:endParaRPr lang="ru-RU" b="1" dirty="0"/>
          </a:p>
          <a:p>
            <a:r>
              <a:rPr lang="ru-RU" b="1" dirty="0"/>
              <a:t>2. Остановиться справа у тротуара</a:t>
            </a:r>
            <a:r>
              <a:rPr lang="ru-RU" b="1" dirty="0" smtClean="0"/>
              <a:t>.</a:t>
            </a:r>
            <a:endParaRPr lang="ru-RU" b="1" dirty="0"/>
          </a:p>
        </p:txBody>
      </p:sp>
      <p:pic>
        <p:nvPicPr>
          <p:cNvPr id="8194"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0"/>
            <a:ext cx="9162298" cy="349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901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26600" y="3501008"/>
            <a:ext cx="9117400" cy="3356992"/>
          </a:xfrm>
        </p:spPr>
        <p:txBody>
          <a:bodyPr>
            <a:normAutofit fontScale="77500" lnSpcReduction="20000"/>
          </a:bodyPr>
          <a:lstStyle/>
          <a:p>
            <a:pPr marL="0" indent="0">
              <a:buNone/>
            </a:pPr>
            <a:r>
              <a:rPr lang="ru-RU" sz="3100" b="1" dirty="0" smtClean="0">
                <a:solidFill>
                  <a:srgbClr val="FF0000"/>
                </a:solidFill>
              </a:rPr>
              <a:t>  5. Как </a:t>
            </a:r>
            <a:r>
              <a:rPr lang="ru-RU" sz="3100" b="1" dirty="0">
                <a:solidFill>
                  <a:srgbClr val="FF0000"/>
                </a:solidFill>
              </a:rPr>
              <a:t>в данной ситуации должен поступить водитель легкового автомобиля при приближении автомобиля оперативной службы, сопровождающего колонну? </a:t>
            </a:r>
            <a:endParaRPr lang="ru-RU" sz="3100" b="1" dirty="0" smtClean="0">
              <a:solidFill>
                <a:srgbClr val="FF0000"/>
              </a:solidFill>
            </a:endParaRPr>
          </a:p>
          <a:p>
            <a:endParaRPr lang="ru-RU" sz="3100" b="1" dirty="0"/>
          </a:p>
          <a:p>
            <a:r>
              <a:rPr lang="ru-RU" sz="3100" b="1" dirty="0"/>
              <a:t>1. Перестроиться на правую полосу и продолжить движение</a:t>
            </a:r>
            <a:r>
              <a:rPr lang="ru-RU" sz="3100" b="1" dirty="0" smtClean="0"/>
              <a:t>.</a:t>
            </a:r>
            <a:endParaRPr lang="ru-RU" sz="3100" b="1" dirty="0"/>
          </a:p>
          <a:p>
            <a:r>
              <a:rPr lang="ru-RU" sz="3100" b="1" dirty="0"/>
              <a:t>2. Остановиться у тротуара и продолжить движение сразу после проезда автомобиля оперативной службы</a:t>
            </a:r>
            <a:r>
              <a:rPr lang="ru-RU" sz="3100" b="1" dirty="0" smtClean="0"/>
              <a:t>.</a:t>
            </a:r>
            <a:endParaRPr lang="ru-RU" sz="3100" b="1" dirty="0"/>
          </a:p>
          <a:p>
            <a:r>
              <a:rPr lang="ru-RU" sz="3100" b="1" dirty="0"/>
              <a:t>3. Остановиться у тротуара и продолжить движение только после проезда замыкающего колонну транспортного средства</a:t>
            </a:r>
            <a:r>
              <a:rPr lang="ru-RU" dirty="0" smtClean="0"/>
              <a:t>.</a:t>
            </a:r>
            <a:endParaRPr lang="ru-RU" dirty="0"/>
          </a:p>
        </p:txBody>
      </p:sp>
      <p:pic>
        <p:nvPicPr>
          <p:cNvPr id="9218"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0" y="13546"/>
            <a:ext cx="9129482" cy="348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805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0" y="3501008"/>
            <a:ext cx="9124300" cy="3356992"/>
          </a:xfrm>
        </p:spPr>
        <p:txBody>
          <a:bodyPr>
            <a:normAutofit fontScale="92500" lnSpcReduction="10000"/>
          </a:bodyPr>
          <a:lstStyle/>
          <a:p>
            <a:pPr marL="0" indent="0">
              <a:buNone/>
            </a:pPr>
            <a:r>
              <a:rPr lang="ru-RU" b="1" dirty="0" smtClean="0">
                <a:solidFill>
                  <a:srgbClr val="FF0000"/>
                </a:solidFill>
              </a:rPr>
              <a:t> 6. Как </a:t>
            </a:r>
            <a:r>
              <a:rPr lang="ru-RU" b="1" dirty="0">
                <a:solidFill>
                  <a:srgbClr val="FF0000"/>
                </a:solidFill>
              </a:rPr>
              <a:t>Вы должны поступить в данной ситуации? </a:t>
            </a:r>
          </a:p>
          <a:p>
            <a:r>
              <a:rPr lang="ru-RU" b="1" dirty="0"/>
              <a:t>1. Снизить скорость и быть готовым в случае необходимости незамедлительно остановиться</a:t>
            </a:r>
            <a:r>
              <a:rPr lang="ru-RU" b="1" dirty="0" smtClean="0"/>
              <a:t>.</a:t>
            </a:r>
            <a:endParaRPr lang="ru-RU" b="1" dirty="0"/>
          </a:p>
          <a:p>
            <a:r>
              <a:rPr lang="ru-RU" b="1" dirty="0"/>
              <a:t>2. Продолжить движение, не изменяя скорости</a:t>
            </a:r>
            <a:r>
              <a:rPr lang="ru-RU" b="1" dirty="0" smtClean="0"/>
              <a:t>.</a:t>
            </a:r>
            <a:endParaRPr lang="ru-RU" b="1" dirty="0"/>
          </a:p>
          <a:p>
            <a:r>
              <a:rPr lang="ru-RU" b="1" dirty="0"/>
              <a:t>3. Остановиться около автомобиля ДПС и продолжить движение только после разрешения сотрудника </a:t>
            </a:r>
            <a:r>
              <a:rPr lang="ru-RU" b="1" dirty="0" smtClean="0"/>
              <a:t>полиции</a:t>
            </a:r>
            <a:endParaRPr lang="ru-RU" b="1" dirty="0"/>
          </a:p>
        </p:txBody>
      </p:sp>
      <p:pic>
        <p:nvPicPr>
          <p:cNvPr id="10242"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 y="14310"/>
            <a:ext cx="9127482" cy="348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792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66730"/>
          </a:xfrm>
        </p:spPr>
        <p:txBody>
          <a:bodyPr>
            <a:noAutofit/>
          </a:bodyPr>
          <a:lstStyle/>
          <a:p>
            <a:pPr algn="l"/>
            <a:r>
              <a:rPr lang="ru-RU" sz="2800" b="1" dirty="0" smtClean="0">
                <a:solidFill>
                  <a:srgbClr val="FF0000"/>
                </a:solidFill>
              </a:rPr>
              <a:t>7. Разрешено </a:t>
            </a:r>
            <a:r>
              <a:rPr lang="ru-RU" sz="2800" b="1" dirty="0">
                <a:solidFill>
                  <a:srgbClr val="FF0000"/>
                </a:solidFill>
              </a:rPr>
              <a:t>ли обгонять транспортные средства с работающим проблесковым маячком синего цвета и включенной сиреной</a:t>
            </a:r>
            <a:r>
              <a:rPr lang="ru-RU" sz="2800" b="1" dirty="0" smtClean="0">
                <a:solidFill>
                  <a:srgbClr val="FF0000"/>
                </a:solidFill>
              </a:rPr>
              <a:t>?</a:t>
            </a:r>
            <a:r>
              <a:rPr lang="ru-RU" sz="2800" b="1" dirty="0">
                <a:solidFill>
                  <a:srgbClr val="FF0000"/>
                </a:solidFill>
              </a:rPr>
              <a:t/>
            </a:r>
            <a:br>
              <a:rPr lang="ru-RU" sz="2800" b="1" dirty="0">
                <a:solidFill>
                  <a:srgbClr val="FF0000"/>
                </a:solidFill>
              </a:rPr>
            </a:br>
            <a:r>
              <a:rPr lang="ru-RU" sz="2800" b="1" dirty="0"/>
              <a:t>1. Разрешено</a:t>
            </a:r>
            <a:r>
              <a:rPr lang="ru-RU" sz="2800" b="1" dirty="0" smtClean="0"/>
              <a:t>.</a:t>
            </a:r>
            <a:r>
              <a:rPr lang="ru-RU" sz="2800" b="1" dirty="0"/>
              <a:t/>
            </a:r>
            <a:br>
              <a:rPr lang="ru-RU" sz="2800" b="1" dirty="0"/>
            </a:br>
            <a:r>
              <a:rPr lang="ru-RU" sz="2800" b="1" dirty="0"/>
              <a:t>2. Запрещено</a:t>
            </a:r>
            <a:r>
              <a:rPr lang="ru-RU" sz="2800" b="1" dirty="0" smtClean="0"/>
              <a:t>.</a:t>
            </a:r>
            <a:r>
              <a:rPr lang="ru-RU" sz="2800" b="1" dirty="0"/>
              <a:t/>
            </a:r>
            <a:br>
              <a:rPr lang="ru-RU" sz="2800" b="1" dirty="0"/>
            </a:br>
            <a:r>
              <a:rPr lang="ru-RU" sz="2800" b="1" dirty="0"/>
              <a:t>3. Запрещено, если на поверхностях этого транспортного средства имеются специальные </a:t>
            </a:r>
            <a:r>
              <a:rPr lang="ru-RU" sz="2800" b="1" dirty="0" err="1"/>
              <a:t>цветографические</a:t>
            </a:r>
            <a:r>
              <a:rPr lang="ru-RU" sz="2800" b="1" dirty="0"/>
              <a:t> схемы</a:t>
            </a:r>
            <a:r>
              <a:rPr lang="ru-RU" sz="2800" b="1" dirty="0" smtClean="0"/>
              <a:t>.</a:t>
            </a:r>
            <a:r>
              <a:rPr lang="ru-RU" sz="2800" b="1" dirty="0"/>
              <a:t/>
            </a:r>
            <a:br>
              <a:rPr lang="ru-RU" sz="2800" b="1" dirty="0"/>
            </a:br>
            <a:r>
              <a:rPr lang="ru-RU" sz="2800" b="1" dirty="0" smtClean="0">
                <a:solidFill>
                  <a:srgbClr val="FF0000"/>
                </a:solidFill>
              </a:rPr>
              <a:t>8. Разрешено </a:t>
            </a:r>
            <a:r>
              <a:rPr lang="ru-RU" sz="2800" b="1" dirty="0">
                <a:solidFill>
                  <a:srgbClr val="FF0000"/>
                </a:solidFill>
              </a:rPr>
              <a:t>ли опережать транспортные средства с работающим проблесковым маячком синего цвета и включенной сиреной? </a:t>
            </a:r>
            <a:br>
              <a:rPr lang="ru-RU" sz="2800" b="1" dirty="0">
                <a:solidFill>
                  <a:srgbClr val="FF0000"/>
                </a:solidFill>
              </a:rPr>
            </a:br>
            <a:r>
              <a:rPr lang="ru-RU" sz="2800" b="1" dirty="0"/>
              <a:t>1. Разрешено</a:t>
            </a:r>
            <a:r>
              <a:rPr lang="ru-RU" sz="2800" b="1" dirty="0" smtClean="0"/>
              <a:t>.</a:t>
            </a:r>
            <a:r>
              <a:rPr lang="ru-RU" sz="2800" b="1" dirty="0"/>
              <a:t/>
            </a:r>
            <a:br>
              <a:rPr lang="ru-RU" sz="2800" b="1" dirty="0"/>
            </a:br>
            <a:r>
              <a:rPr lang="ru-RU" sz="2800" b="1" dirty="0"/>
              <a:t>2. Запрещено</a:t>
            </a:r>
            <a:r>
              <a:rPr lang="ru-RU" sz="2800" b="1" dirty="0" smtClean="0"/>
              <a:t>.</a:t>
            </a:r>
            <a:r>
              <a:rPr lang="ru-RU" sz="2800" b="1" dirty="0"/>
              <a:t/>
            </a:r>
            <a:br>
              <a:rPr lang="ru-RU" sz="2800" b="1" dirty="0"/>
            </a:br>
            <a:r>
              <a:rPr lang="ru-RU" sz="2800" b="1" dirty="0"/>
              <a:t>3. Запрещено, если на поверхностях этого </a:t>
            </a:r>
            <a:r>
              <a:rPr lang="ru-RU" sz="2800" b="1" dirty="0" smtClean="0"/>
              <a:t>транспортного средства </a:t>
            </a:r>
            <a:r>
              <a:rPr lang="ru-RU" sz="2800" b="1" dirty="0"/>
              <a:t>имеются специальные </a:t>
            </a:r>
            <a:r>
              <a:rPr lang="ru-RU" sz="2800" b="1" dirty="0" err="1"/>
              <a:t>цветографические</a:t>
            </a:r>
            <a:r>
              <a:rPr lang="ru-RU" sz="2800" b="1" dirty="0"/>
              <a:t> схемы</a:t>
            </a:r>
            <a:r>
              <a:rPr lang="ru-RU" sz="2800" b="1" dirty="0" smtClean="0"/>
              <a:t>.</a:t>
            </a:r>
            <a:endParaRPr lang="ru-RU" sz="2800" b="1" dirty="0"/>
          </a:p>
        </p:txBody>
      </p:sp>
    </p:spTree>
    <p:extLst>
      <p:ext uri="{BB962C8B-B14F-4D97-AF65-F5344CB8AC3E}">
        <p14:creationId xmlns:p14="http://schemas.microsoft.com/office/powerpoint/2010/main" val="1112461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3871" y="3645024"/>
            <a:ext cx="9112560" cy="3212976"/>
          </a:xfrm>
        </p:spPr>
        <p:txBody>
          <a:bodyPr>
            <a:normAutofit fontScale="92500" lnSpcReduction="10000"/>
          </a:bodyPr>
          <a:lstStyle/>
          <a:p>
            <a:pPr marL="0" indent="0">
              <a:buNone/>
            </a:pPr>
            <a:r>
              <a:rPr lang="ru-RU" b="1" dirty="0" smtClean="0">
                <a:solidFill>
                  <a:srgbClr val="FF0000"/>
                </a:solidFill>
              </a:rPr>
              <a:t> 9. В </a:t>
            </a:r>
            <a:r>
              <a:rPr lang="ru-RU" b="1" dirty="0">
                <a:solidFill>
                  <a:srgbClr val="FF0000"/>
                </a:solidFill>
              </a:rPr>
              <a:t>каком направлении может продолжить движение водитель Скорой помощи, включив проблесковый маячок</a:t>
            </a:r>
            <a:r>
              <a:rPr lang="ru-RU" b="1" dirty="0" smtClean="0">
                <a:solidFill>
                  <a:srgbClr val="FF0000"/>
                </a:solidFill>
              </a:rPr>
              <a:t>?</a:t>
            </a:r>
            <a:endParaRPr lang="ru-RU" b="1" dirty="0">
              <a:solidFill>
                <a:srgbClr val="FF0000"/>
              </a:solidFill>
            </a:endParaRPr>
          </a:p>
          <a:p>
            <a:r>
              <a:rPr lang="ru-RU" b="1" dirty="0"/>
              <a:t>1. Ни в каком, так как на светофоре ему горит красный свет</a:t>
            </a:r>
            <a:r>
              <a:rPr lang="ru-RU" b="1" dirty="0" smtClean="0"/>
              <a:t>.</a:t>
            </a:r>
            <a:endParaRPr lang="ru-RU" b="1" dirty="0"/>
          </a:p>
          <a:p>
            <a:r>
              <a:rPr lang="ru-RU" b="1" dirty="0"/>
              <a:t>2. </a:t>
            </a:r>
            <a:r>
              <a:rPr lang="ru-RU" b="1" dirty="0" smtClean="0"/>
              <a:t> Водитель </a:t>
            </a:r>
            <a:r>
              <a:rPr lang="ru-RU" b="1" dirty="0"/>
              <a:t>Скорой помощи может продолжить движение в любом направлении</a:t>
            </a:r>
            <a:r>
              <a:rPr lang="ru-RU" b="1" dirty="0" smtClean="0"/>
              <a:t>.</a:t>
            </a:r>
            <a:endParaRPr lang="ru-RU" b="1" dirty="0"/>
          </a:p>
        </p:txBody>
      </p:sp>
      <p:pic>
        <p:nvPicPr>
          <p:cNvPr id="11266"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1" y="0"/>
            <a:ext cx="9112560"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641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0" y="3645024"/>
            <a:ext cx="9144000" cy="3212976"/>
          </a:xfrm>
        </p:spPr>
        <p:txBody>
          <a:bodyPr>
            <a:normAutofit/>
          </a:bodyPr>
          <a:lstStyle/>
          <a:p>
            <a:pPr marL="0" indent="0">
              <a:buNone/>
            </a:pPr>
            <a:r>
              <a:rPr lang="ru-RU" b="1" dirty="0" smtClean="0">
                <a:solidFill>
                  <a:srgbClr val="FF0000"/>
                </a:solidFill>
              </a:rPr>
              <a:t> 10. Должны </a:t>
            </a:r>
            <a:r>
              <a:rPr lang="ru-RU" b="1" dirty="0">
                <a:solidFill>
                  <a:srgbClr val="FF0000"/>
                </a:solidFill>
              </a:rPr>
              <a:t>ли Вы сейчас уступить дорогу? </a:t>
            </a:r>
          </a:p>
          <a:p>
            <a:r>
              <a:rPr lang="ru-RU" b="1" dirty="0"/>
              <a:t>1. Да, должен, поскольку оба автомобиля оборудованы проблесковыми маячками синего цвета</a:t>
            </a:r>
            <a:r>
              <a:rPr lang="ru-RU" b="1" dirty="0" smtClean="0"/>
              <a:t>.</a:t>
            </a:r>
            <a:endParaRPr lang="ru-RU" b="1" dirty="0"/>
          </a:p>
          <a:p>
            <a:r>
              <a:rPr lang="ru-RU" b="1" dirty="0"/>
              <a:t>2. Нет не должен, поскольку у обоих автомобилей </a:t>
            </a:r>
            <a:r>
              <a:rPr lang="ru-RU" b="1" dirty="0" err="1"/>
              <a:t>спецсигналы</a:t>
            </a:r>
            <a:r>
              <a:rPr lang="ru-RU" b="1" dirty="0"/>
              <a:t> не включены</a:t>
            </a:r>
            <a:r>
              <a:rPr lang="ru-RU" b="1" dirty="0" smtClean="0"/>
              <a:t>.</a:t>
            </a:r>
            <a:endParaRPr lang="ru-RU" b="1" dirty="0"/>
          </a:p>
        </p:txBody>
      </p:sp>
      <p:pic>
        <p:nvPicPr>
          <p:cNvPr id="12290"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92"/>
            <a:ext cx="9144000" cy="3627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168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740307"/>
          </a:xfrm>
          <a:prstGeom prst="rect">
            <a:avLst/>
          </a:prstGeom>
        </p:spPr>
        <p:txBody>
          <a:bodyPr wrap="square">
            <a:spAutoFit/>
          </a:bodyPr>
          <a:lstStyle/>
          <a:p>
            <a:pPr algn="just"/>
            <a:r>
              <a:rPr lang="ru-RU" sz="3600" b="1" dirty="0"/>
              <a:t>Установка на транспортном средстве без соответствующего разрешения устройств для подачи специальных световых или звуковых сигналов (за исключением охранной сигнализации) или незаконная установка на транспортном средстве опознавательного фонаря легкового такси, влечет наложение административного штрафа:</a:t>
            </a:r>
          </a:p>
          <a:p>
            <a:pPr algn="just"/>
            <a:endParaRPr lang="ru-RU" sz="3600" b="1" dirty="0"/>
          </a:p>
          <a:p>
            <a:r>
              <a:rPr lang="ru-RU" sz="3600" b="1" dirty="0"/>
              <a:t>а) на граждан - в размере пяти тысяч рублей с конфискацией указанных устройств; </a:t>
            </a:r>
            <a:endParaRPr lang="ru-RU" sz="3600" b="1" dirty="0">
              <a:effectLst/>
            </a:endParaRPr>
          </a:p>
        </p:txBody>
      </p:sp>
    </p:spTree>
    <p:extLst>
      <p:ext uri="{BB962C8B-B14F-4D97-AF65-F5344CB8AC3E}">
        <p14:creationId xmlns:p14="http://schemas.microsoft.com/office/powerpoint/2010/main" val="1778082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 y="3645024"/>
            <a:ext cx="9125289" cy="3212976"/>
          </a:xfrm>
        </p:spPr>
        <p:txBody>
          <a:bodyPr>
            <a:normAutofit/>
          </a:bodyPr>
          <a:lstStyle/>
          <a:p>
            <a:pPr marL="0" indent="0">
              <a:buNone/>
            </a:pPr>
            <a:r>
              <a:rPr lang="ru-RU" b="1" dirty="0" smtClean="0">
                <a:solidFill>
                  <a:srgbClr val="FF0000"/>
                </a:solidFill>
              </a:rPr>
              <a:t> 11. К </a:t>
            </a:r>
            <a:r>
              <a:rPr lang="ru-RU" b="1" dirty="0">
                <a:solidFill>
                  <a:srgbClr val="FF0000"/>
                </a:solidFill>
              </a:rPr>
              <a:t>чему обязывает водителей такая ситуация</a:t>
            </a:r>
            <a:r>
              <a:rPr lang="ru-RU" b="1" dirty="0" smtClean="0">
                <a:solidFill>
                  <a:srgbClr val="FF0000"/>
                </a:solidFill>
              </a:rPr>
              <a:t>?</a:t>
            </a:r>
            <a:endParaRPr lang="ru-RU" b="1" dirty="0">
              <a:solidFill>
                <a:srgbClr val="FF0000"/>
              </a:solidFill>
            </a:endParaRPr>
          </a:p>
          <a:p>
            <a:r>
              <a:rPr lang="ru-RU" b="1" dirty="0"/>
              <a:t>1. Необходимо прекратить дальнейшее движение</a:t>
            </a:r>
            <a:r>
              <a:rPr lang="ru-RU" b="1" dirty="0" smtClean="0"/>
              <a:t>.</a:t>
            </a:r>
            <a:endParaRPr lang="ru-RU" b="1" dirty="0"/>
          </a:p>
          <a:p>
            <a:r>
              <a:rPr lang="ru-RU" b="1" dirty="0"/>
              <a:t>2. Необходимо снизить скорость и быть готовым при необходимости остановиться</a:t>
            </a:r>
          </a:p>
        </p:txBody>
      </p:sp>
      <p:pic>
        <p:nvPicPr>
          <p:cNvPr id="13314"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9" y="0"/>
            <a:ext cx="9112560"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215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30"/>
            <a:ext cx="9036496" cy="349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4" y="3410233"/>
            <a:ext cx="9039539" cy="2677656"/>
          </a:xfrm>
          <a:prstGeom prst="rect">
            <a:avLst/>
          </a:prstGeom>
          <a:noFill/>
        </p:spPr>
        <p:txBody>
          <a:bodyPr wrap="square" rtlCol="0">
            <a:spAutoFit/>
          </a:bodyPr>
          <a:lstStyle/>
          <a:p>
            <a:r>
              <a:rPr lang="ru-RU" sz="2800" b="1" dirty="0" smtClean="0">
                <a:solidFill>
                  <a:srgbClr val="FF0000"/>
                </a:solidFill>
              </a:rPr>
              <a:t> 12. При </a:t>
            </a:r>
            <a:r>
              <a:rPr lang="ru-RU" sz="2800" b="1" dirty="0">
                <a:solidFill>
                  <a:srgbClr val="FF0000"/>
                </a:solidFill>
              </a:rPr>
              <a:t>повороте направо Вы:</a:t>
            </a:r>
          </a:p>
          <a:p>
            <a:pPr marL="342900" indent="-342900">
              <a:buAutoNum type="arabicPeriod"/>
            </a:pPr>
            <a:r>
              <a:rPr lang="ru-RU" sz="2800" b="1" dirty="0" smtClean="0"/>
              <a:t>Имеете </a:t>
            </a:r>
            <a:r>
              <a:rPr lang="ru-RU" sz="2800" b="1" dirty="0"/>
              <a:t>право проехать перекресток первым</a:t>
            </a:r>
            <a:r>
              <a:rPr lang="ru-RU" sz="2800" b="1" dirty="0" smtClean="0"/>
              <a:t>.</a:t>
            </a:r>
          </a:p>
          <a:p>
            <a:r>
              <a:rPr lang="ru-RU" sz="2800" b="1" dirty="0" smtClean="0"/>
              <a:t>2</a:t>
            </a:r>
            <a:r>
              <a:rPr lang="ru-RU" sz="2800" b="1" dirty="0"/>
              <a:t>. Должны уступить дорогу только пешеходам</a:t>
            </a:r>
            <a:r>
              <a:rPr lang="ru-RU" sz="2800" b="1" dirty="0" smtClean="0"/>
              <a:t>.</a:t>
            </a:r>
          </a:p>
          <a:p>
            <a:r>
              <a:rPr lang="ru-RU" sz="2800" b="1" dirty="0" smtClean="0"/>
              <a:t>3</a:t>
            </a:r>
            <a:r>
              <a:rPr lang="ru-RU" sz="2800" b="1" dirty="0"/>
              <a:t>. Должны уступить дорогу автомобилю с включенными проблесковым маячком и специальным звуковым сигналом, а также пешеходам.</a:t>
            </a:r>
          </a:p>
        </p:txBody>
      </p:sp>
    </p:spTree>
    <p:extLst>
      <p:ext uri="{BB962C8B-B14F-4D97-AF65-F5344CB8AC3E}">
        <p14:creationId xmlns:p14="http://schemas.microsoft.com/office/powerpoint/2010/main" val="1392860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86" y="0"/>
            <a:ext cx="9154886" cy="5016758"/>
          </a:xfrm>
          <a:prstGeom prst="rect">
            <a:avLst/>
          </a:prstGeom>
        </p:spPr>
        <p:txBody>
          <a:bodyPr wrap="square">
            <a:spAutoFit/>
          </a:bodyPr>
          <a:lstStyle/>
          <a:p>
            <a:r>
              <a:rPr lang="ru-RU" sz="3200" b="1" dirty="0" smtClean="0">
                <a:solidFill>
                  <a:srgbClr val="FF0000"/>
                </a:solidFill>
              </a:rPr>
              <a:t>13. Преимущество </a:t>
            </a:r>
            <a:r>
              <a:rPr lang="ru-RU" sz="3200" b="1" dirty="0">
                <a:solidFill>
                  <a:srgbClr val="FF0000"/>
                </a:solidFill>
              </a:rPr>
              <a:t>перед другими участниками движения имеет водитель автомобиля:</a:t>
            </a:r>
          </a:p>
          <a:p>
            <a:r>
              <a:rPr lang="ru-RU" sz="3200" b="1" dirty="0"/>
              <a:t>1. Только с включенным проблесковым маячком синего или бело-лунного цвета.</a:t>
            </a:r>
          </a:p>
          <a:p>
            <a:r>
              <a:rPr lang="ru-RU" sz="3200" b="1" dirty="0"/>
              <a:t>2. Только с включенным проблесковым маячком оранжевого или желтого цвета.</a:t>
            </a:r>
          </a:p>
          <a:p>
            <a:r>
              <a:rPr lang="ru-RU" sz="3200" b="1" dirty="0"/>
              <a:t>3. Только с включенными проблесковым маячком синего (синего и красного) цвета и специальным звуковым сигналом.</a:t>
            </a:r>
          </a:p>
          <a:p>
            <a:r>
              <a:rPr lang="ru-RU" sz="3200" b="1" dirty="0"/>
              <a:t>4. Любого из перечисленных.</a:t>
            </a:r>
          </a:p>
        </p:txBody>
      </p:sp>
    </p:spTree>
    <p:extLst>
      <p:ext uri="{BB962C8B-B14F-4D97-AF65-F5344CB8AC3E}">
        <p14:creationId xmlns:p14="http://schemas.microsoft.com/office/powerpoint/2010/main" val="163088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54331"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304" y="3501008"/>
            <a:ext cx="9112696" cy="3046988"/>
          </a:xfrm>
          <a:prstGeom prst="rect">
            <a:avLst/>
          </a:prstGeom>
          <a:noFill/>
        </p:spPr>
        <p:txBody>
          <a:bodyPr wrap="square" rtlCol="0">
            <a:spAutoFit/>
          </a:bodyPr>
          <a:lstStyle/>
          <a:p>
            <a:r>
              <a:rPr lang="ru-RU" sz="3200" b="1" dirty="0" smtClean="0">
                <a:solidFill>
                  <a:srgbClr val="FF0000"/>
                </a:solidFill>
              </a:rPr>
              <a:t>14. В </a:t>
            </a:r>
            <a:r>
              <a:rPr lang="ru-RU" sz="3200" b="1" dirty="0">
                <a:solidFill>
                  <a:srgbClr val="FF0000"/>
                </a:solidFill>
              </a:rPr>
              <a:t>данной ситуации водитель автомобиля с включенными проблесковыми маячками:</a:t>
            </a:r>
          </a:p>
          <a:p>
            <a:pPr marL="342900" indent="-342900">
              <a:buAutoNum type="arabicPeriod"/>
            </a:pPr>
            <a:r>
              <a:rPr lang="ru-RU" sz="3200" b="1" dirty="0" smtClean="0"/>
              <a:t>Должен </a:t>
            </a:r>
            <a:r>
              <a:rPr lang="ru-RU" sz="3200" b="1" dirty="0"/>
              <a:t>ожидать разрешающего сигнала светофора</a:t>
            </a:r>
            <a:r>
              <a:rPr lang="ru-RU" sz="3200" b="1" dirty="0" smtClean="0"/>
              <a:t>.</a:t>
            </a:r>
          </a:p>
          <a:p>
            <a:r>
              <a:rPr lang="ru-RU" sz="3200" b="1" dirty="0" smtClean="0"/>
              <a:t>2</a:t>
            </a:r>
            <a:r>
              <a:rPr lang="ru-RU" sz="3200" b="1" dirty="0"/>
              <a:t>. Может двигаться только прямо или направо</a:t>
            </a:r>
            <a:r>
              <a:rPr lang="ru-RU" sz="3200" b="1" dirty="0" smtClean="0"/>
              <a:t>.</a:t>
            </a:r>
          </a:p>
          <a:p>
            <a:r>
              <a:rPr lang="ru-RU" sz="3200" b="1" dirty="0" smtClean="0"/>
              <a:t>3</a:t>
            </a:r>
            <a:r>
              <a:rPr lang="ru-RU" sz="3200" b="1" dirty="0"/>
              <a:t>. Может двигаться в любом направлении</a:t>
            </a:r>
            <a:r>
              <a:rPr lang="ru-RU" dirty="0"/>
              <a:t>.</a:t>
            </a:r>
          </a:p>
        </p:txBody>
      </p:sp>
    </p:spTree>
    <p:extLst>
      <p:ext uri="{BB962C8B-B14F-4D97-AF65-F5344CB8AC3E}">
        <p14:creationId xmlns:p14="http://schemas.microsoft.com/office/powerpoint/2010/main" val="19755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26407421"/>
              </p:ext>
            </p:extLst>
          </p:nvPr>
        </p:nvGraphicFramePr>
        <p:xfrm>
          <a:off x="1475657" y="1340768"/>
          <a:ext cx="7416823" cy="1280160"/>
        </p:xfrm>
        <a:graphic>
          <a:graphicData uri="http://schemas.openxmlformats.org/drawingml/2006/table">
            <a:tbl>
              <a:tblPr firstRow="1" bandRow="1">
                <a:tableStyleId>{5C22544A-7EE6-4342-B048-85BDC9FD1C3A}</a:tableStyleId>
              </a:tblPr>
              <a:tblGrid>
                <a:gridCol w="1152127"/>
                <a:gridCol w="648072"/>
                <a:gridCol w="648072"/>
                <a:gridCol w="360040"/>
                <a:gridCol w="504056"/>
                <a:gridCol w="504056"/>
                <a:gridCol w="360040"/>
                <a:gridCol w="360040"/>
                <a:gridCol w="288032"/>
                <a:gridCol w="360040"/>
                <a:gridCol w="432048"/>
                <a:gridCol w="432048"/>
                <a:gridCol w="432048"/>
                <a:gridCol w="432048"/>
                <a:gridCol w="504056"/>
              </a:tblGrid>
              <a:tr h="370840">
                <a:tc>
                  <a:txBody>
                    <a:bodyPr/>
                    <a:lstStyle/>
                    <a:p>
                      <a:r>
                        <a:rPr lang="ru-RU" dirty="0" smtClean="0"/>
                        <a:t>№</a:t>
                      </a:r>
                    </a:p>
                    <a:p>
                      <a:r>
                        <a:rPr lang="ru-RU" dirty="0" smtClean="0"/>
                        <a:t>вопросов </a:t>
                      </a:r>
                      <a:endParaRPr lang="ru-RU" dirty="0"/>
                    </a:p>
                  </a:txBody>
                  <a:tcPr/>
                </a:tc>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5</a:t>
                      </a:r>
                      <a:endParaRPr lang="ru-RU" dirty="0"/>
                    </a:p>
                  </a:txBody>
                  <a:tcPr/>
                </a:tc>
                <a:tc>
                  <a:txBody>
                    <a:bodyPr/>
                    <a:lstStyle/>
                    <a:p>
                      <a:r>
                        <a:rPr lang="ru-RU" dirty="0" smtClean="0"/>
                        <a:t>6</a:t>
                      </a:r>
                      <a:endParaRPr lang="ru-RU" dirty="0"/>
                    </a:p>
                  </a:txBody>
                  <a:tcPr/>
                </a:tc>
                <a:tc>
                  <a:txBody>
                    <a:bodyPr/>
                    <a:lstStyle/>
                    <a:p>
                      <a:r>
                        <a:rPr lang="ru-RU" dirty="0" smtClean="0"/>
                        <a:t>7</a:t>
                      </a:r>
                      <a:endParaRPr lang="ru-RU" dirty="0"/>
                    </a:p>
                  </a:txBody>
                  <a:tcPr/>
                </a:tc>
                <a:tc>
                  <a:txBody>
                    <a:bodyPr/>
                    <a:lstStyle/>
                    <a:p>
                      <a:r>
                        <a:rPr lang="ru-RU" dirty="0" smtClean="0"/>
                        <a:t>8</a:t>
                      </a:r>
                      <a:endParaRPr lang="ru-RU" dirty="0"/>
                    </a:p>
                  </a:txBody>
                  <a:tcPr/>
                </a:tc>
                <a:tc>
                  <a:txBody>
                    <a:bodyPr/>
                    <a:lstStyle/>
                    <a:p>
                      <a:r>
                        <a:rPr lang="ru-RU" dirty="0" smtClean="0"/>
                        <a:t>9</a:t>
                      </a:r>
                      <a:endParaRPr lang="ru-RU" dirty="0"/>
                    </a:p>
                  </a:txBody>
                  <a:tcPr/>
                </a:tc>
                <a:tc>
                  <a:txBody>
                    <a:bodyPr/>
                    <a:lstStyle/>
                    <a:p>
                      <a:r>
                        <a:rPr lang="ru-RU" dirty="0" smtClean="0"/>
                        <a:t>10</a:t>
                      </a:r>
                      <a:endParaRPr lang="ru-RU" dirty="0"/>
                    </a:p>
                  </a:txBody>
                  <a:tcPr/>
                </a:tc>
                <a:tc>
                  <a:txBody>
                    <a:bodyPr/>
                    <a:lstStyle/>
                    <a:p>
                      <a:r>
                        <a:rPr lang="ru-RU" dirty="0" smtClean="0"/>
                        <a:t>11</a:t>
                      </a:r>
                      <a:endParaRPr lang="ru-RU" dirty="0"/>
                    </a:p>
                  </a:txBody>
                  <a:tcPr/>
                </a:tc>
                <a:tc>
                  <a:txBody>
                    <a:bodyPr/>
                    <a:lstStyle/>
                    <a:p>
                      <a:r>
                        <a:rPr lang="ru-RU" dirty="0" smtClean="0"/>
                        <a:t>12</a:t>
                      </a:r>
                      <a:endParaRPr lang="ru-RU" dirty="0"/>
                    </a:p>
                  </a:txBody>
                  <a:tcPr/>
                </a:tc>
                <a:tc>
                  <a:txBody>
                    <a:bodyPr/>
                    <a:lstStyle/>
                    <a:p>
                      <a:r>
                        <a:rPr lang="ru-RU" dirty="0" smtClean="0"/>
                        <a:t>13</a:t>
                      </a:r>
                      <a:endParaRPr lang="ru-RU" dirty="0"/>
                    </a:p>
                  </a:txBody>
                  <a:tcPr/>
                </a:tc>
                <a:tc>
                  <a:txBody>
                    <a:bodyPr/>
                    <a:lstStyle/>
                    <a:p>
                      <a:r>
                        <a:rPr lang="ru-RU" dirty="0" smtClean="0"/>
                        <a:t>14</a:t>
                      </a:r>
                      <a:endParaRPr lang="ru-RU" dirty="0"/>
                    </a:p>
                  </a:txBody>
                  <a:tcPr/>
                </a:tc>
              </a:tr>
              <a:tr h="370840">
                <a:tc>
                  <a:txBody>
                    <a:bodyPr/>
                    <a:lstStyle/>
                    <a:p>
                      <a:r>
                        <a:rPr lang="ru-RU" dirty="0" smtClean="0"/>
                        <a:t>№ </a:t>
                      </a:r>
                    </a:p>
                    <a:p>
                      <a:r>
                        <a:rPr lang="ru-RU" dirty="0" smtClean="0"/>
                        <a:t>ответов</a:t>
                      </a:r>
                      <a:endParaRPr lang="ru-RU" dirty="0"/>
                    </a:p>
                  </a:txBody>
                  <a:tcPr/>
                </a:tc>
                <a:tc>
                  <a:txBody>
                    <a:bodyPr/>
                    <a:lstStyle/>
                    <a:p>
                      <a:r>
                        <a:rPr lang="ru-RU" dirty="0" smtClean="0"/>
                        <a:t>3</a:t>
                      </a:r>
                      <a:endParaRPr lang="ru-RU" dirty="0"/>
                    </a:p>
                  </a:txBody>
                  <a:tcPr/>
                </a:tc>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1</a:t>
                      </a:r>
                      <a:endParaRPr lang="ru-RU" dirty="0"/>
                    </a:p>
                  </a:txBody>
                  <a:tcPr/>
                </a:tc>
                <a:tc>
                  <a:txBody>
                    <a:bodyPr/>
                    <a:lstStyle/>
                    <a:p>
                      <a:r>
                        <a:rPr lang="ru-RU" dirty="0" smtClean="0"/>
                        <a:t>1</a:t>
                      </a:r>
                      <a:endParaRPr lang="ru-RU" dirty="0"/>
                    </a:p>
                  </a:txBody>
                  <a:tcPr/>
                </a:tc>
                <a:tc>
                  <a:txBody>
                    <a:bodyPr/>
                    <a:lstStyle/>
                    <a:p>
                      <a:r>
                        <a:rPr lang="ru-RU" dirty="0" smtClean="0"/>
                        <a:t>1</a:t>
                      </a:r>
                      <a:endParaRPr lang="ru-RU" dirty="0"/>
                    </a:p>
                  </a:txBody>
                  <a:tcPr/>
                </a:tc>
                <a:tc>
                  <a:txBody>
                    <a:bodyPr/>
                    <a:lstStyle/>
                    <a:p>
                      <a:r>
                        <a:rPr lang="ru-RU" dirty="0" smtClean="0"/>
                        <a:t>3</a:t>
                      </a:r>
                      <a:endParaRPr lang="ru-RU" dirty="0"/>
                    </a:p>
                  </a:txBody>
                  <a:tcPr/>
                </a:tc>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2</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3</a:t>
                      </a:r>
                      <a:endParaRPr lang="ru-RU" dirty="0"/>
                    </a:p>
                  </a:txBody>
                  <a:tcPr/>
                </a:tc>
                <a:tc>
                  <a:txBody>
                    <a:bodyPr/>
                    <a:lstStyle/>
                    <a:p>
                      <a:r>
                        <a:rPr lang="ru-RU" smtClean="0"/>
                        <a:t>3</a:t>
                      </a:r>
                      <a:endParaRPr lang="ru-RU" dirty="0"/>
                    </a:p>
                  </a:txBody>
                  <a:tcPr/>
                </a:tc>
              </a:tr>
            </a:tbl>
          </a:graphicData>
        </a:graphic>
      </p:graphicFrame>
    </p:spTree>
    <p:extLst>
      <p:ext uri="{BB962C8B-B14F-4D97-AF65-F5344CB8AC3E}">
        <p14:creationId xmlns:p14="http://schemas.microsoft.com/office/powerpoint/2010/main" val="125719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4" y="0"/>
            <a:ext cx="91136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562083"/>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Василь\Pictures\b546be8689f25fafce1a6ba0d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8388424" cy="691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191317"/>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0" y="4616624"/>
            <a:ext cx="9144000" cy="2241376"/>
          </a:xfrm>
        </p:spPr>
        <p:txBody>
          <a:bodyPr>
            <a:normAutofit fontScale="85000" lnSpcReduction="10000"/>
          </a:bodyPr>
          <a:lstStyle/>
          <a:p>
            <a:r>
              <a:rPr lang="ru-RU" b="1" dirty="0"/>
              <a:t>Если транспортное средство оснащено проблесковыми маячками, и они включены, и хотя бы один их них – синего цвета, это транспортное средство в настоящий момент выполняет неотложное служебное задание и может отступать от требования Правил.</a:t>
            </a:r>
          </a:p>
        </p:txBody>
      </p:sp>
      <p:pic>
        <p:nvPicPr>
          <p:cNvPr id="2050"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335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0" y="3678274"/>
            <a:ext cx="9144000" cy="3179726"/>
          </a:xfrm>
        </p:spPr>
        <p:txBody>
          <a:bodyPr>
            <a:normAutofit fontScale="92500" lnSpcReduction="20000"/>
          </a:bodyPr>
          <a:lstStyle/>
          <a:p>
            <a:r>
              <a:rPr lang="ru-RU" b="1" dirty="0"/>
              <a:t>Водители транспортных средств с включённым проблесковым маячком синего цвета, выполняя неотложное служебное задание, могут отступать от требований разделов 6 (</a:t>
            </a:r>
            <a:r>
              <a:rPr lang="ru-RU" b="1" dirty="0">
                <a:solidFill>
                  <a:srgbClr val="FF0000"/>
                </a:solidFill>
              </a:rPr>
              <a:t>кроме сигналов регулировщика</a:t>
            </a:r>
            <a:r>
              <a:rPr lang="ru-RU" b="1" dirty="0"/>
              <a:t>) и 8 -18 настоящих Правил, приложений 1 и 2 к настоящим Правилам при условии обеспечения безопасности дорожного движения. </a:t>
            </a:r>
          </a:p>
          <a:p>
            <a:endParaRPr lang="ru-RU" dirty="0"/>
          </a:p>
        </p:txBody>
      </p:sp>
      <p:pic>
        <p:nvPicPr>
          <p:cNvPr id="5122"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74"/>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639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Василь\Pictures\pdd-2012-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0628"/>
            <a:ext cx="7272808" cy="36364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3717032"/>
            <a:ext cx="8856984" cy="2677656"/>
          </a:xfrm>
          <a:prstGeom prst="rect">
            <a:avLst/>
          </a:prstGeom>
        </p:spPr>
        <p:txBody>
          <a:bodyPr wrap="square">
            <a:spAutoFit/>
          </a:bodyPr>
          <a:lstStyle/>
          <a:p>
            <a:r>
              <a:rPr lang="ru-RU" sz="2400" b="1" dirty="0"/>
              <a:t>- водитель этого транспортного средства может игнорировать действие светофоров, знаков и разметки;</a:t>
            </a:r>
          </a:p>
          <a:p>
            <a:r>
              <a:rPr lang="ru-RU" sz="2400" b="1" dirty="0"/>
              <a:t>- может двигаться по тротуарам и по </a:t>
            </a:r>
            <a:r>
              <a:rPr lang="ru-RU" sz="2400" b="1" dirty="0" err="1"/>
              <a:t>встречке</a:t>
            </a:r>
            <a:r>
              <a:rPr lang="ru-RU" sz="2400" b="1" dirty="0"/>
              <a:t>;</a:t>
            </a:r>
          </a:p>
          <a:p>
            <a:r>
              <a:rPr lang="ru-RU" sz="2400" b="1" dirty="0"/>
              <a:t>- может где угодно останавливаться, стоять, разворачиваться и двигаться задним ходом;</a:t>
            </a:r>
          </a:p>
          <a:p>
            <a:r>
              <a:rPr lang="ru-RU" sz="2400" b="1" dirty="0"/>
              <a:t>- может двигаться с любой скоростью (в том числе во дворах и в жилых зонах</a:t>
            </a:r>
            <a:r>
              <a:rPr lang="ru-RU" sz="2400" b="1" dirty="0" smtClean="0"/>
              <a:t>).</a:t>
            </a:r>
            <a:endParaRPr lang="ru-RU" sz="2400" b="1" dirty="0"/>
          </a:p>
        </p:txBody>
      </p:sp>
    </p:spTree>
    <p:extLst>
      <p:ext uri="{BB962C8B-B14F-4D97-AF65-F5344CB8AC3E}">
        <p14:creationId xmlns:p14="http://schemas.microsoft.com/office/powerpoint/2010/main" val="1306591340"/>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0" y="3678560"/>
            <a:ext cx="9144000" cy="3179440"/>
          </a:xfrm>
        </p:spPr>
        <p:txBody>
          <a:bodyPr>
            <a:normAutofit lnSpcReduction="10000"/>
          </a:bodyPr>
          <a:lstStyle/>
          <a:p>
            <a:r>
              <a:rPr lang="ru-RU" b="1" dirty="0"/>
              <a:t>Для получения преимущества перед другими участниками движения водители таких транспортных средств должны включить </a:t>
            </a:r>
            <a:r>
              <a:rPr lang="ru-RU" b="1" dirty="0">
                <a:solidFill>
                  <a:srgbClr val="FF0000"/>
                </a:solidFill>
              </a:rPr>
              <a:t>проблесковый маячок синего цвета и специальный звуковой сигнал. </a:t>
            </a:r>
            <a:r>
              <a:rPr lang="ru-RU" b="1" dirty="0"/>
              <a:t>Воспользоваться приоритетом они могут, только убедившись, что им уступают дорогу. </a:t>
            </a:r>
          </a:p>
          <a:p>
            <a:endParaRPr lang="ru-RU" dirty="0"/>
          </a:p>
          <a:p>
            <a:endParaRPr lang="ru-RU" dirty="0"/>
          </a:p>
        </p:txBody>
      </p:sp>
      <p:pic>
        <p:nvPicPr>
          <p:cNvPr id="4098"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60"/>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88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1281</Words>
  <Application>Microsoft Office PowerPoint</Application>
  <PresentationFormat>Экран (4:3)</PresentationFormat>
  <Paragraphs>107</Paragraphs>
  <Slides>34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 Применение специальных сигналов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Уступать дорогу таким транспортным средствам водители обязаны только в том случае, если одновременно включены и проблесковый маячок синего цвета, и сирена.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 В каком случае водитель автомобиля имеет преимущество перед другими участниками движения? 1. Только при включённом проблесковом маячке синего или бело-лунного цвета. 2. Только при включённом проблесковом маячке оранжевого или жёлтого цвета. 3. Только при включённом проблесковом маячке синего (синего и красного) цвета и специальном звуковом сигнале. 4. Во всех перечисленных случаях.</vt:lpstr>
      <vt:lpstr>2. В каком случае Вам запрещается выполнить обгон транспортного средства, имеющего нанесённые на наружной поверхности специальные цветографические схемы?  1. При включении на нём проблесковых маячков синего (синего и красного) цвета и специального звукового сигнала. 2. Только при включении на нём проблесковых маячков синего (синего и красного) цвета. 3. В обоих перечисленных случаях.</vt:lpstr>
      <vt:lpstr>Презентация PowerPoint</vt:lpstr>
      <vt:lpstr>Презентация PowerPoint</vt:lpstr>
      <vt:lpstr>Презентация PowerPoint</vt:lpstr>
      <vt:lpstr>Презентация PowerPoint</vt:lpstr>
      <vt:lpstr>7. Разрешено ли обгонять транспортные средства с работающим проблесковым маячком синего цвета и включенной сиреной? 1. Разрешено. 2. Запрещено. 3. Запрещено, если на поверхностях этого транспортного средства имеются специальные цветографические схемы. 8. Разрешено ли опережать транспортные средства с работающим проблесковым маячком синего цвета и включенной сиреной?  1. Разрешено. 2. Запрещено. 3. Запрещено, если на поверхностях этого транспортного средства имеются специальные цветографические схемы.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комп</dc:creator>
  <cp:lastModifiedBy>Василич</cp:lastModifiedBy>
  <cp:revision>23</cp:revision>
  <dcterms:created xsi:type="dcterms:W3CDTF">2012-08-28T15:09:27Z</dcterms:created>
  <dcterms:modified xsi:type="dcterms:W3CDTF">2020-04-02T03:36:01Z</dcterms:modified>
</cp:coreProperties>
</file>