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8" r:id="rId3"/>
    <p:sldId id="314" r:id="rId4"/>
    <p:sldId id="259" r:id="rId5"/>
    <p:sldId id="274" r:id="rId6"/>
    <p:sldId id="275" r:id="rId7"/>
    <p:sldId id="260" r:id="rId8"/>
    <p:sldId id="310" r:id="rId9"/>
    <p:sldId id="313" r:id="rId10"/>
    <p:sldId id="315" r:id="rId11"/>
    <p:sldId id="276" r:id="rId12"/>
    <p:sldId id="272" r:id="rId13"/>
    <p:sldId id="265" r:id="rId14"/>
    <p:sldId id="307" r:id="rId15"/>
    <p:sldId id="297" r:id="rId16"/>
    <p:sldId id="277" r:id="rId17"/>
    <p:sldId id="316" r:id="rId18"/>
    <p:sldId id="278" r:id="rId19"/>
    <p:sldId id="264" r:id="rId20"/>
    <p:sldId id="270" r:id="rId21"/>
    <p:sldId id="268" r:id="rId22"/>
    <p:sldId id="284" r:id="rId23"/>
    <p:sldId id="317" r:id="rId24"/>
    <p:sldId id="262" r:id="rId25"/>
    <p:sldId id="311" r:id="rId26"/>
    <p:sldId id="312" r:id="rId27"/>
    <p:sldId id="269" r:id="rId28"/>
    <p:sldId id="266" r:id="rId29"/>
    <p:sldId id="283" r:id="rId30"/>
    <p:sldId id="286" r:id="rId31"/>
    <p:sldId id="285" r:id="rId32"/>
    <p:sldId id="293" r:id="rId33"/>
    <p:sldId id="294" r:id="rId34"/>
    <p:sldId id="279" r:id="rId35"/>
    <p:sldId id="318" r:id="rId36"/>
    <p:sldId id="280" r:id="rId37"/>
    <p:sldId id="281" r:id="rId38"/>
    <p:sldId id="282" r:id="rId39"/>
    <p:sldId id="287" r:id="rId40"/>
    <p:sldId id="319" r:id="rId41"/>
    <p:sldId id="288" r:id="rId42"/>
    <p:sldId id="289" r:id="rId43"/>
    <p:sldId id="320" r:id="rId44"/>
    <p:sldId id="257" r:id="rId45"/>
    <p:sldId id="290" r:id="rId46"/>
    <p:sldId id="291" r:id="rId47"/>
    <p:sldId id="292" r:id="rId48"/>
    <p:sldId id="271" r:id="rId49"/>
    <p:sldId id="321" r:id="rId50"/>
    <p:sldId id="322" r:id="rId51"/>
    <p:sldId id="323" r:id="rId52"/>
    <p:sldId id="296" r:id="rId53"/>
    <p:sldId id="298" r:id="rId54"/>
    <p:sldId id="299" r:id="rId55"/>
    <p:sldId id="295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8" r:id="rId64"/>
    <p:sldId id="309" r:id="rId65"/>
    <p:sldId id="32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84" d="100"/>
          <a:sy n="84" d="100"/>
        </p:scale>
        <p:origin x="-115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5844-8FBA-4124-B2F0-F5EB9771FB6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233D-695D-4BEA-B48A-9A63CB52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233D-695D-4BEA-B48A-9A63CB52C5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Сигналы светофора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Василь\Pictures\pd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88992"/>
            <a:ext cx="4928557" cy="5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2088232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Такие светофоры применяют для обозначения нерегулируемых перекрестков и пешеходных переходов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0"/>
            <a:ext cx="427310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861048"/>
            <a:ext cx="9144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Перекрёсток </a:t>
            </a:r>
            <a:r>
              <a:rPr lang="ru-RU" sz="4800" b="1" dirty="0" smtClean="0"/>
              <a:t>стал нерегулируемым </a:t>
            </a:r>
            <a:r>
              <a:rPr lang="ru-RU" sz="4800" b="1" dirty="0"/>
              <a:t>(или пешеходный переход стал нерегулируемым).</a:t>
            </a:r>
            <a:endParaRPr lang="ru-RU" sz="4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01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ь\Pictures\3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59" y="-27384"/>
            <a:ext cx="68853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10800000">
            <a:off x="1835696" y="2322588"/>
            <a:ext cx="244827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609604" y="2436900"/>
            <a:ext cx="484632" cy="192820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Василь\Pictures\iCAF9ER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2" y="2321496"/>
            <a:ext cx="51125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" y="20700"/>
            <a:ext cx="3419872" cy="68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2916" y="20700"/>
            <a:ext cx="5551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Красный сигнал</a:t>
            </a:r>
            <a:r>
              <a:rPr lang="ru-RU" sz="2400" dirty="0"/>
              <a:t>, в том числе мигающий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запрещает движение.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423" y="764704"/>
            <a:ext cx="5489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Сочетание красного и желтого сигналов запрещает </a:t>
            </a:r>
            <a:r>
              <a:rPr lang="ru-RU" sz="2400" dirty="0" smtClean="0"/>
              <a:t>движение </a:t>
            </a:r>
            <a:r>
              <a:rPr lang="ru-RU" sz="2400" dirty="0"/>
              <a:t>и информирует о предстоящем включении </a:t>
            </a:r>
            <a:r>
              <a:rPr lang="ru-RU" sz="2400" dirty="0" smtClean="0"/>
              <a:t>зеленого </a:t>
            </a:r>
            <a:r>
              <a:rPr lang="ru-RU" sz="2400" dirty="0"/>
              <a:t>сигнала.</a:t>
            </a:r>
          </a:p>
        </p:txBody>
      </p:sp>
    </p:spTree>
    <p:extLst>
      <p:ext uri="{BB962C8B-B14F-4D97-AF65-F5344CB8AC3E}">
        <p14:creationId xmlns:p14="http://schemas.microsoft.com/office/powerpoint/2010/main" val="13173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/>
              <a:t>При запрещающем сигнале светофора или регулировщика водители должны остановиться перед стоп-линией (знаком 6.16 «Стоп-линия»), а при её отсутствии – перед пересекаемой проезжей частью, не создавая помех пешеходам</a:t>
            </a:r>
            <a:endParaRPr lang="ru-RU" sz="3200" dirty="0"/>
          </a:p>
        </p:txBody>
      </p:sp>
      <p:pic>
        <p:nvPicPr>
          <p:cNvPr id="19458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4991"/>
            <a:ext cx="9144000" cy="34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4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Порядок работы </a:t>
            </a:r>
            <a:r>
              <a:rPr lang="ru-RU" b="1" dirty="0" smtClean="0"/>
              <a:t> </a:t>
            </a:r>
            <a:r>
              <a:rPr lang="ru-RU" b="1" dirty="0" err="1" smtClean="0"/>
              <a:t>трёхсекционного</a:t>
            </a:r>
            <a:r>
              <a:rPr lang="ru-RU" b="1" dirty="0" smtClean="0"/>
              <a:t> </a:t>
            </a:r>
            <a:r>
              <a:rPr lang="ru-RU" b="1" dirty="0"/>
              <a:t>светофора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4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2525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светофоры, предназначенные для регулирования движения в определённых направлениях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10680"/>
            <a:ext cx="9031672" cy="36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7142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3356992"/>
            <a:ext cx="8435281" cy="33843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применяют в тех случаях, когда хотят организовать бесконфликтное движение транспорта в пределах перекрёстка. То есть, если уж на таком светофоре загорелся зелёный сигнал, то, двигаясь через перекрёсток, уступать дорогу никому не придётся.</a:t>
            </a:r>
          </a:p>
          <a:p>
            <a:pPr algn="just"/>
            <a:r>
              <a:rPr lang="ru-RU" b="1" dirty="0"/>
              <a:t>При этом над каждой полосой висит свой персональный светофор и показывает разрешённые направления движения с данной полосы.</a:t>
            </a:r>
            <a:endParaRPr lang="ru-RU" b="1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432319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3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647105"/>
            <a:ext cx="9001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 rot="18780292">
            <a:off x="6664896" y="2323749"/>
            <a:ext cx="484632" cy="22875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444208" y="2780928"/>
            <a:ext cx="1224136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20058743">
            <a:off x="4827091" y="1498291"/>
            <a:ext cx="484632" cy="291264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892293" y="1844824"/>
            <a:ext cx="895731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0755604">
            <a:off x="3218649" y="2114646"/>
            <a:ext cx="361926" cy="1995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67544" y="2025564"/>
            <a:ext cx="2850616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45036">
            <a:off x="1213418" y="2252469"/>
            <a:ext cx="484632" cy="232995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Сигналы светофора, выполненные в виде стрелок красного, желтого и зеленого цветов, имеют то же значение, что и круглые сигналы соответствующего цвета, но их действие распространяется только на направление (направления), указываемое стрелками.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000" y="5445223"/>
            <a:ext cx="889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стрелка, разрешающая поворот налево, разрешает и </a:t>
            </a:r>
            <a:r>
              <a:rPr lang="ru-RU" sz="2400" dirty="0" smtClean="0"/>
              <a:t>разворот, с крайней левой полосы   если </a:t>
            </a:r>
            <a:r>
              <a:rPr lang="ru-RU" sz="2400" dirty="0"/>
              <a:t>это не запрещено соответствующим дорожным знаком.</a:t>
            </a:r>
          </a:p>
        </p:txBody>
      </p:sp>
    </p:spTree>
    <p:extLst>
      <p:ext uri="{BB962C8B-B14F-4D97-AF65-F5344CB8AC3E}">
        <p14:creationId xmlns:p14="http://schemas.microsoft.com/office/powerpoint/2010/main" val="33305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силь\Pictures\iCAFVUN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6916"/>
            <a:ext cx="84969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5364088" y="5157192"/>
            <a:ext cx="484632" cy="1656184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силь\Pictures\scrn_big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99" y="1334"/>
            <a:ext cx="9192399" cy="60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88" y="6021288"/>
            <a:ext cx="9123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/>
              <a:t>В светофорах применяются световые сигналы зеленого, желтого, красного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бело-лунного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3815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/>
          <p:cNvSpPr/>
          <p:nvPr/>
        </p:nvSpPr>
        <p:spPr>
          <a:xfrm>
            <a:off x="4211960" y="5187444"/>
            <a:ext cx="4536504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004048" y="5329917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003477" y="1052736"/>
            <a:ext cx="484632" cy="8590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139952" y="933333"/>
            <a:ext cx="453650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211960" y="3212976"/>
            <a:ext cx="4464496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038766" y="3339032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Василь\Pictures\Graphic4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8869"/>
            <a:ext cx="2366351" cy="64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/>
          <p:cNvSpPr/>
          <p:nvPr/>
        </p:nvSpPr>
        <p:spPr>
          <a:xfrm>
            <a:off x="107504" y="4934300"/>
            <a:ext cx="241856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899592" y="5275621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4853908" y="4948151"/>
            <a:ext cx="484632" cy="1633348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20657651">
            <a:off x="7497575" y="4837559"/>
            <a:ext cx="484632" cy="160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739891" y="5176616"/>
            <a:ext cx="1152589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7276131" y="49343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Василь\Pictures\4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740" cy="48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Светофоры с дополнительной секцией </a:t>
            </a:r>
          </a:p>
        </p:txBody>
      </p:sp>
      <p:pic>
        <p:nvPicPr>
          <p:cNvPr id="1638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18" y="2708920"/>
            <a:ext cx="323628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Василь\Pictures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54" y="2780928"/>
            <a:ext cx="3177754" cy="40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Василь\Pictures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" y="2924944"/>
            <a:ext cx="3065421" cy="39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571" y="136977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/>
              <a:t>черная контурная стрелка (стрелки), </a:t>
            </a:r>
            <a:r>
              <a:rPr lang="ru-RU" sz="2400" b="1" dirty="0" smtClean="0"/>
              <a:t> информирует </a:t>
            </a:r>
            <a:r>
              <a:rPr lang="ru-RU" sz="2400" b="1" dirty="0"/>
              <a:t>водителей о наличии дополнительной секции светофора и указывает иные разрешенные направления движения, чем сигнал дополнительной секции.</a:t>
            </a:r>
          </a:p>
        </p:txBody>
      </p:sp>
    </p:spTree>
    <p:extLst>
      <p:ext uri="{BB962C8B-B14F-4D97-AF65-F5344CB8AC3E}">
        <p14:creationId xmlns:p14="http://schemas.microsoft.com/office/powerpoint/2010/main" val="34596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2193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Светофоры с дополнительными секциями применяют для раздельного пропуска транспортных средств в определенных направлениях.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975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5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силь\Pictures\iCAW4HM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3" y="1052736"/>
            <a:ext cx="44644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верх 2"/>
          <p:cNvSpPr/>
          <p:nvPr/>
        </p:nvSpPr>
        <p:spPr>
          <a:xfrm>
            <a:off x="1187625" y="4736722"/>
            <a:ext cx="484632" cy="177049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346849" y="5130739"/>
            <a:ext cx="97840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3737" y="5427291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C:\Users\Василь\Pictures\iCA57SZ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1901"/>
            <a:ext cx="3600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верх 5"/>
          <p:cNvSpPr/>
          <p:nvPr/>
        </p:nvSpPr>
        <p:spPr>
          <a:xfrm>
            <a:off x="7020272" y="5085183"/>
            <a:ext cx="484632" cy="165447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652120" y="5379654"/>
            <a:ext cx="151846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395164" y="5373055"/>
            <a:ext cx="1281292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57876" y="5744768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 descr="C:\Users\Василь\Pictures\iCAZQVT0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3096344" cy="32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верх 9"/>
          <p:cNvSpPr/>
          <p:nvPr/>
        </p:nvSpPr>
        <p:spPr>
          <a:xfrm>
            <a:off x="3824325" y="4330702"/>
            <a:ext cx="484632" cy="213053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3737" y="-1"/>
            <a:ext cx="822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двигаться в направлении стрелки можно, только если она включена. </a:t>
            </a:r>
          </a:p>
        </p:txBody>
      </p:sp>
    </p:spTree>
    <p:extLst>
      <p:ext uri="{BB962C8B-B14F-4D97-AF65-F5344CB8AC3E}">
        <p14:creationId xmlns:p14="http://schemas.microsoft.com/office/powerpoint/2010/main" val="4114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" y="11412"/>
            <a:ext cx="8514795" cy="32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3974"/>
            <a:ext cx="9068889" cy="340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9928"/>
            <a:ext cx="9168255" cy="344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зеленая стрелка в дополнительной секции включена одновременно с красным сигналом основной секции светофора, то, двигаясь в направлении зеленой стрелки, необходимо уступить дорогу ТС, едущим с других направлений.</a:t>
            </a:r>
          </a:p>
        </p:txBody>
      </p:sp>
    </p:spTree>
    <p:extLst>
      <p:ext uri="{BB962C8B-B14F-4D97-AF65-F5344CB8AC3E}">
        <p14:creationId xmlns:p14="http://schemas.microsoft.com/office/powerpoint/2010/main" val="5822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асиль\Pictures\iCAH9VW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68146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2051720" y="4437112"/>
            <a:ext cx="484632" cy="23042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395536" y="4653136"/>
            <a:ext cx="1800200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83568" y="5032260"/>
            <a:ext cx="484632" cy="127706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 descr="C:\Users\Василь\Pictures\iCAMDPXQ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6516216" y="4437112"/>
            <a:ext cx="484632" cy="23042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499992" y="5032260"/>
            <a:ext cx="3888432" cy="484632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08104" y="5373216"/>
            <a:ext cx="484632" cy="11944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силь\Pictures\iCAJUJE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56693"/>
            <a:ext cx="4133258" cy="44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827584" y="5301208"/>
            <a:ext cx="3024336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 descr="C:\Users\Василь\Pictures\iCA1FHQH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5922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6156176" y="5085184"/>
            <a:ext cx="2490576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790176" y="5445224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380"/>
            <a:ext cx="9144000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 rot="18781365">
            <a:off x="5671022" y="2258599"/>
            <a:ext cx="484632" cy="2547758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20535533">
            <a:off x="3372073" y="2516943"/>
            <a:ext cx="484632" cy="187969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2506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276872"/>
            <a:ext cx="4320480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6" y="188640"/>
            <a:ext cx="731838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4546" y="2214554"/>
            <a:ext cx="6929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применяют на перекрестках в случае одновременного пропуска транспортных средств во всех разрешенных направлениях, а также на регулируемых пешеходных переходах, расположенных между перекрестками.</a:t>
            </a:r>
          </a:p>
        </p:txBody>
      </p:sp>
    </p:spTree>
    <p:extLst>
      <p:ext uri="{BB962C8B-B14F-4D97-AF65-F5344CB8AC3E}">
        <p14:creationId xmlns:p14="http://schemas.microsoft.com/office/powerpoint/2010/main" val="118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725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верх 1"/>
          <p:cNvSpPr/>
          <p:nvPr/>
        </p:nvSpPr>
        <p:spPr>
          <a:xfrm rot="18759152">
            <a:off x="5586686" y="1588513"/>
            <a:ext cx="484632" cy="271003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 rot="20562573">
            <a:off x="3297967" y="1650114"/>
            <a:ext cx="484632" cy="228327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395536" y="1988840"/>
            <a:ext cx="295232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768808">
            <a:off x="1242141" y="2211905"/>
            <a:ext cx="484632" cy="218337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725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верх 1"/>
          <p:cNvSpPr/>
          <p:nvPr/>
        </p:nvSpPr>
        <p:spPr>
          <a:xfrm rot="19076888">
            <a:off x="5851351" y="2443924"/>
            <a:ext cx="484632" cy="16412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0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Водитель красного авто может спокойно ждать разрешающего сигнала для движения прямо.</a:t>
            </a:r>
            <a:endParaRPr lang="ru-RU" sz="2400" dirty="0"/>
          </a:p>
        </p:txBody>
      </p:sp>
      <p:sp>
        <p:nvSpPr>
          <p:cNvPr id="6" name="Стрелка углом 5"/>
          <p:cNvSpPr/>
          <p:nvPr/>
        </p:nvSpPr>
        <p:spPr>
          <a:xfrm rot="21216798">
            <a:off x="7684593" y="2808857"/>
            <a:ext cx="813816" cy="1632213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725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углом 1"/>
          <p:cNvSpPr/>
          <p:nvPr/>
        </p:nvSpPr>
        <p:spPr>
          <a:xfrm>
            <a:off x="6876256" y="2708920"/>
            <a:ext cx="1080120" cy="1080119"/>
          </a:xfrm>
          <a:prstGeom prst="ben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Водитель красного </a:t>
            </a:r>
            <a:r>
              <a:rPr lang="ru-RU" sz="2800" dirty="0" smtClean="0"/>
              <a:t>автомобиля обязан повернуть направо, так как с этой полосы можно двигаться только направо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83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силь\Pictures\img_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18"/>
            <a:ext cx="9036496" cy="68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Реверсивные светофоры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126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96882"/>
            <a:ext cx="8451764" cy="45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930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643182"/>
            <a:ext cx="8715436" cy="2625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применяют для регулирования движения на отдельных полосах проезжей части при организации реверсивного движения.</a:t>
            </a:r>
            <a:r>
              <a:rPr lang="ru-RU" sz="3600" b="1" i="1" dirty="0"/>
              <a:t> Реверсивные светофоры действуют только на те полосы, над которыми они расположены.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2"/>
          <a:stretch/>
        </p:blipFill>
        <p:spPr bwMode="auto">
          <a:xfrm>
            <a:off x="168097" y="260648"/>
            <a:ext cx="42437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4"/>
          <a:stretch/>
        </p:blipFill>
        <p:spPr bwMode="auto">
          <a:xfrm>
            <a:off x="4071934" y="285728"/>
            <a:ext cx="48635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725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149080"/>
            <a:ext cx="8940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Пересекать двойную прерывистую линию слева можно только при включенном зелёном сигнале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87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90" y="3861048"/>
            <a:ext cx="920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светофор выключен, либо горит красный запрещается </a:t>
            </a:r>
          </a:p>
          <a:p>
            <a:r>
              <a:rPr lang="ru-RU" sz="2400" dirty="0" smtClean="0"/>
              <a:t>пересекать </a:t>
            </a:r>
            <a:r>
              <a:rPr lang="ru-RU" sz="2400" dirty="0"/>
              <a:t>двойную прерывистую линию слева</a:t>
            </a:r>
            <a:r>
              <a:rPr lang="ru-RU" sz="2400" dirty="0" smtClean="0"/>
              <a:t> от себя.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2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7" y="2492896"/>
            <a:ext cx="91440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88639"/>
            <a:ext cx="9132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Основные сигналы реверсивного светофора могут быть дополнены желтым сигналом в виде стрелы, наклоненной по диагонали вниз направо или налево, включение которой информирует о предстоящей смене сигнала и необходимости перестроиться на полосу, на которую указывает стрела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8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4318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Светофоры для регулирования движения через </a:t>
            </a:r>
            <a:r>
              <a:rPr lang="ru-RU" sz="5400" b="1" dirty="0" err="1" smtClean="0">
                <a:solidFill>
                  <a:srgbClr val="FFFF00"/>
                </a:solidFill>
              </a:rPr>
              <a:t>ж.д</a:t>
            </a:r>
            <a:r>
              <a:rPr lang="ru-RU" sz="5400" b="1" dirty="0" smtClean="0">
                <a:solidFill>
                  <a:srgbClr val="FFFF00"/>
                </a:solidFill>
              </a:rPr>
              <a:t>. </a:t>
            </a:r>
            <a:r>
              <a:rPr lang="ru-RU" sz="5400" b="1" dirty="0">
                <a:solidFill>
                  <a:srgbClr val="FFFF00"/>
                </a:solidFill>
              </a:rPr>
              <a:t>переезды</a:t>
            </a:r>
          </a:p>
        </p:txBody>
      </p:sp>
      <p:pic>
        <p:nvPicPr>
          <p:cNvPr id="19458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" y="2852936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ь\Pictures\iCACPMG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7627" cy="50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41" y="-1"/>
            <a:ext cx="2672935" cy="4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5077834"/>
            <a:ext cx="4041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Зеленый сигнал разрешает </a:t>
            </a:r>
            <a:r>
              <a:rPr lang="ru-RU" b="1" dirty="0" smtClean="0"/>
              <a:t>движение </a:t>
            </a:r>
          </a:p>
          <a:p>
            <a:r>
              <a:rPr lang="ru-RU" b="1" i="1" dirty="0" smtClean="0"/>
              <a:t>во </a:t>
            </a:r>
            <a:r>
              <a:rPr lang="ru-RU" b="1" i="1" dirty="0"/>
              <a:t>всех направлениях, если </a:t>
            </a:r>
            <a:r>
              <a:rPr lang="ru-RU" b="1" i="1" dirty="0" smtClean="0"/>
              <a:t>знаками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и (или) разметкой не вводятся </a:t>
            </a:r>
            <a:endParaRPr lang="ru-RU" b="1" i="1" dirty="0" smtClean="0"/>
          </a:p>
          <a:p>
            <a:r>
              <a:rPr lang="ru-RU" b="1" i="1" dirty="0" smtClean="0"/>
              <a:t>дополнительные </a:t>
            </a:r>
            <a:r>
              <a:rPr lang="ru-RU" b="1" i="1" dirty="0"/>
              <a:t>ограничения.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2280" y="4767535"/>
            <a:ext cx="52204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Зеленый мигающий сигнал разрешает </a:t>
            </a:r>
            <a:r>
              <a:rPr lang="ru-RU" b="1" dirty="0" smtClean="0"/>
              <a:t>движение</a:t>
            </a:r>
          </a:p>
          <a:p>
            <a:r>
              <a:rPr lang="ru-RU" b="1" dirty="0" smtClean="0"/>
              <a:t> </a:t>
            </a:r>
            <a:r>
              <a:rPr lang="ru-RU" b="1" dirty="0"/>
              <a:t>и информирует, </a:t>
            </a:r>
            <a:r>
              <a:rPr lang="ru-RU" b="1" dirty="0" smtClean="0"/>
              <a:t>что </a:t>
            </a:r>
            <a:r>
              <a:rPr lang="ru-RU" b="1" dirty="0"/>
              <a:t>время его действия истекает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вскоре будет включен запрещающий </a:t>
            </a:r>
            <a:r>
              <a:rPr lang="ru-RU" b="1" dirty="0" smtClean="0"/>
              <a:t>сигнал </a:t>
            </a:r>
          </a:p>
          <a:p>
            <a:r>
              <a:rPr lang="ru-RU" b="1" dirty="0" smtClean="0"/>
              <a:t>(для информирования водителей </a:t>
            </a:r>
            <a:r>
              <a:rPr lang="ru-RU" b="1" dirty="0"/>
              <a:t>о времени в </a:t>
            </a:r>
            <a:endParaRPr lang="ru-RU" b="1" dirty="0" smtClean="0"/>
          </a:p>
          <a:p>
            <a:r>
              <a:rPr lang="ru-RU" b="1" dirty="0" smtClean="0"/>
              <a:t>секундах</a:t>
            </a:r>
            <a:r>
              <a:rPr lang="ru-RU" b="1" dirty="0"/>
              <a:t>, остающемся до конца горения </a:t>
            </a:r>
            <a:endParaRPr lang="ru-RU" b="1" dirty="0" smtClean="0"/>
          </a:p>
          <a:p>
            <a:r>
              <a:rPr lang="ru-RU" b="1" dirty="0" smtClean="0"/>
              <a:t>зеленого </a:t>
            </a:r>
            <a:r>
              <a:rPr lang="ru-RU" b="1" dirty="0"/>
              <a:t>сигнала, могут </a:t>
            </a:r>
            <a:r>
              <a:rPr lang="ru-RU" b="1" dirty="0" smtClean="0"/>
              <a:t>применяться</a:t>
            </a:r>
          </a:p>
          <a:p>
            <a:r>
              <a:rPr lang="ru-RU" b="1" dirty="0" smtClean="0"/>
              <a:t> </a:t>
            </a:r>
            <a:r>
              <a:rPr lang="ru-RU" b="1" dirty="0"/>
              <a:t>цифровые табло);</a:t>
            </a:r>
          </a:p>
        </p:txBody>
      </p:sp>
    </p:spTree>
    <p:extLst>
      <p:ext uri="{BB962C8B-B14F-4D97-AF65-F5344CB8AC3E}">
        <p14:creationId xmlns:p14="http://schemas.microsoft.com/office/powerpoint/2010/main" val="10178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применяют для регулирования движения через железнодорожные переезды.</a:t>
            </a:r>
          </a:p>
          <a:p>
            <a:pPr algn="just"/>
            <a:r>
              <a:rPr lang="ru-RU" b="1" dirty="0"/>
              <a:t>Светофоры с красными сигналами любых исполнений, кроме того, применяют для регулирования движения через разводные мосты и на причалах паромных переправ. Допускается применять их в местах выезда на дорогу транспортных средств оперативных служб.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" y="548680"/>
            <a:ext cx="892803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6444" y="-5270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Мигающий одиночный красный сигнал – движение через ж/д переезд запрещено;</a:t>
            </a:r>
          </a:p>
          <a:p>
            <a:r>
              <a:rPr lang="ru-RU" sz="2400" dirty="0"/>
              <a:t>Два попеременно мигающих красных сигнала, расположенных горизонтально — движение через ж/д переезд запрещено;</a:t>
            </a:r>
          </a:p>
        </p:txBody>
      </p:sp>
    </p:spTree>
    <p:extLst>
      <p:ext uri="{BB962C8B-B14F-4D97-AF65-F5344CB8AC3E}">
        <p14:creationId xmlns:p14="http://schemas.microsoft.com/office/powerpoint/2010/main" val="9297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295232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b="1" dirty="0"/>
              <a:t>Круглый бело-лунный мигающий сигнал, расположенный на </a:t>
            </a:r>
            <a:r>
              <a:rPr lang="ru-RU" sz="2800" b="1" dirty="0" smtClean="0"/>
              <a:t>ж .д. </a:t>
            </a:r>
            <a:r>
              <a:rPr lang="ru-RU" sz="2800" b="1" dirty="0"/>
              <a:t>переезде, разрешает движение транспортных средств через переезд. При выключенных мигающих бело-лунном и красном сигналах движение разрешается при отсутствии в пределах видимости приближающегося к переезду поезда </a:t>
            </a:r>
          </a:p>
        </p:txBody>
      </p:sp>
      <p:pic>
        <p:nvPicPr>
          <p:cNvPr id="2150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903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2625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/>
              <a:t>предназначены для регулирования движения трамваев, а также маршрутных автобусов и троллейбусов, движущихся по специально выделенной полосе.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410631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580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146" name="Picture 2" descr="C:\Users\Василь\Pictures\1275122924_pict7-540745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7954601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5024"/>
            <a:ext cx="9112560" cy="3096344"/>
          </a:xfrm>
        </p:spPr>
        <p:txBody>
          <a:bodyPr>
            <a:normAutofit/>
          </a:bodyPr>
          <a:lstStyle/>
          <a:p>
            <a:r>
              <a:rPr lang="ru-RU" sz="5400" b="1" dirty="0"/>
              <a:t>Сейчас трамваю разрешено прямо или налево, а нам – прямо или </a:t>
            </a:r>
            <a:r>
              <a:rPr lang="ru-RU" sz="5400" b="1" dirty="0" smtClean="0"/>
              <a:t>направо</a:t>
            </a:r>
            <a:endParaRPr lang="ru-RU" sz="5400" b="1" dirty="0"/>
          </a:p>
        </p:txBody>
      </p:sp>
      <p:pic>
        <p:nvPicPr>
          <p:cNvPr id="2253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5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1" y="3645024"/>
            <a:ext cx="9141389" cy="3212976"/>
          </a:xfrm>
        </p:spPr>
        <p:txBody>
          <a:bodyPr/>
          <a:lstStyle/>
          <a:p>
            <a:r>
              <a:rPr lang="ru-RU" sz="4800" b="1" dirty="0"/>
              <a:t>Сейчас трамваю разрешено прямо или направо, а мы будем стоять у стоп-линии.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" y="7088"/>
            <a:ext cx="9094838" cy="36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Autofit/>
          </a:bodyPr>
          <a:lstStyle/>
          <a:p>
            <a:r>
              <a:rPr lang="ru-RU" sz="4800" b="1" dirty="0"/>
              <a:t>А вот сейчас трамвай будет стоять, а нам можно во всех направлениях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pic>
        <p:nvPicPr>
          <p:cNvPr id="2457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5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ь\Pictures\img_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9032"/>
            <a:ext cx="7596337" cy="58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Сигналы светофора, кроме жёлтого мигающего отменяют действие </a:t>
            </a:r>
            <a:r>
              <a:rPr lang="ru-RU" sz="2800" dirty="0" smtClean="0"/>
              <a:t>только знаков </a:t>
            </a:r>
            <a:r>
              <a:rPr lang="ru-RU" sz="2800" dirty="0" smtClean="0"/>
              <a:t>приоритета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33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2794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050" y="214290"/>
            <a:ext cx="6357950" cy="650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применяются </a:t>
            </a:r>
            <a:r>
              <a:rPr lang="ru-RU" sz="4000" b="1" dirty="0"/>
              <a:t>для регулирования движения на внутренних территориях предприятий, организаций, а также при временном сужении проезжей части для организации реверсивного движения по одной полосе</a:t>
            </a:r>
            <a:r>
              <a:rPr lang="ru-RU" sz="4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602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8187948">
            <a:off x="5693080" y="1743625"/>
            <a:ext cx="484632" cy="282148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796136" y="2720420"/>
            <a:ext cx="2280905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9758177">
            <a:off x="3381663" y="1567836"/>
            <a:ext cx="484632" cy="22608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179511" y="1964726"/>
            <a:ext cx="3240359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407070">
            <a:off x="986288" y="2264072"/>
            <a:ext cx="484632" cy="22761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3672408" cy="2362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применяют для регулирования движения пешеходов через дорогу на регулируемых перекрестках и пешеходных переходах вне перекрестков.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4104526" cy="33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3082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применяют для регулирования движения велосипедистов в местах пересечения велосипедной дорожки с проезжей частью дороги или с регулируемым пешеходным переходом.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758176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Вопросы для самоконтроля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1. Разрешается </a:t>
            </a:r>
            <a:r>
              <a:rPr lang="ru-RU" sz="3600" b="1" dirty="0">
                <a:solidFill>
                  <a:srgbClr val="FF0000"/>
                </a:solidFill>
              </a:rPr>
              <a:t>ли Вам продолжить движение, если при включении жёлтого сигнала светофора после зелёного Вы можете остановиться перед перекрёстком, только применив экстренное торможение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/>
          </a:p>
          <a:p>
            <a:r>
              <a:rPr lang="ru-RU" sz="3600" b="1" dirty="0"/>
              <a:t>1. Разрешается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2. Разрешается, только если Вы намерены проехать перекрёсток в прямом направлении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3. Не разрешается.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2. Что </a:t>
            </a:r>
            <a:r>
              <a:rPr lang="ru-RU" sz="4000" b="1" dirty="0">
                <a:solidFill>
                  <a:srgbClr val="FF0000"/>
                </a:solidFill>
              </a:rPr>
              <a:t>означает мигание зелёного сигнала светофора?</a:t>
            </a:r>
          </a:p>
          <a:p>
            <a:endParaRPr lang="ru-RU" sz="4000" b="1" dirty="0"/>
          </a:p>
          <a:p>
            <a:r>
              <a:rPr lang="ru-RU" sz="4000" b="1" dirty="0"/>
              <a:t>1. Предупреждает о неисправности светофора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r>
              <a:rPr lang="ru-RU" sz="4000" b="1" dirty="0"/>
              <a:t>2. Разрешает движение и информирует о том, что вскоре будет включён запрещающий сигнал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r>
              <a:rPr lang="ru-RU" sz="4000" b="1" dirty="0"/>
              <a:t>3. Запрещает дальнейшее движение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445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3. Что </a:t>
            </a:r>
            <a:r>
              <a:rPr lang="ru-RU" sz="4000" b="1" dirty="0">
                <a:solidFill>
                  <a:srgbClr val="FF0000"/>
                </a:solidFill>
              </a:rPr>
              <a:t>означает мигание жёлтого сигнала светофора?</a:t>
            </a:r>
          </a:p>
          <a:p>
            <a:endParaRPr lang="ru-RU" sz="4000" b="1" dirty="0"/>
          </a:p>
          <a:p>
            <a:r>
              <a:rPr lang="ru-RU" sz="4000" b="1" dirty="0"/>
              <a:t>1. Предупреждает о неисправности светофора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r>
              <a:rPr lang="ru-RU" sz="4000" b="1" dirty="0"/>
              <a:t>2. Разрешает </a:t>
            </a:r>
            <a:r>
              <a:rPr lang="ru-RU" sz="4000" b="1" dirty="0" smtClean="0"/>
              <a:t>движение </a:t>
            </a:r>
            <a:r>
              <a:rPr lang="ru-RU" sz="4000" b="1" dirty="0"/>
              <a:t>и информирует о наличии нерегулируемого перекрёстка или пешеходного перехода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r>
              <a:rPr lang="ru-RU" sz="4000" b="1" dirty="0"/>
              <a:t>3. Запрещает дальнейшее движение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9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Ваши </a:t>
            </a:r>
            <a:r>
              <a:rPr lang="ru-RU" b="1" dirty="0">
                <a:solidFill>
                  <a:srgbClr val="FF0000"/>
                </a:solidFill>
              </a:rPr>
              <a:t>действия в данной ситуации: </a:t>
            </a:r>
          </a:p>
          <a:p>
            <a:r>
              <a:rPr lang="ru-RU" b="1" dirty="0"/>
              <a:t>1. Проехать </a:t>
            </a:r>
            <a:r>
              <a:rPr lang="ru-RU" b="1" dirty="0" smtClean="0"/>
              <a:t>переезд, убедившись в отсутствии приближающегося поезда.</a:t>
            </a:r>
            <a:endParaRPr lang="ru-RU" b="1" dirty="0"/>
          </a:p>
          <a:p>
            <a:r>
              <a:rPr lang="ru-RU" b="1" dirty="0"/>
              <a:t>2. Остановиться перед переездом</a:t>
            </a:r>
          </a:p>
        </p:txBody>
      </p:sp>
      <p:pic>
        <p:nvPicPr>
          <p:cNvPr id="1126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2849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О </a:t>
            </a:r>
            <a:r>
              <a:rPr lang="ru-RU" b="1" dirty="0">
                <a:solidFill>
                  <a:srgbClr val="FF0000"/>
                </a:solidFill>
              </a:rPr>
              <a:t>чём информирует Вас сигнал светофора в виде стрелки красного цвета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1. На этом перекрёстке всегда запрещён поворот направо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Поворот направо разрешён, но необходимо уступить дорогу пешеходам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При включении зелёного сигнала светофора движение будет разрешено только направо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29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2"/>
            <a:ext cx="9119152" cy="34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Каким </a:t>
            </a:r>
            <a:r>
              <a:rPr lang="ru-RU" b="1" dirty="0">
                <a:solidFill>
                  <a:srgbClr val="FF0000"/>
                </a:solidFill>
              </a:rPr>
              <a:t>транспортным средствам разрешено движение прямо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1. Только легковому и грузовому автомобилям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Только грузовому автомобилю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Только грузовому автомобилю и автобусу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4. Всем транспортным средствам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331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89"/>
            <a:ext cx="9146385" cy="34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7.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Вы можете продолжить движение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1. Только направо в первый проезд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Направо в первый и второй проезды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Движение запрещено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4338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" y="3501008"/>
            <a:ext cx="9143714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8. О </a:t>
            </a:r>
            <a:r>
              <a:rPr lang="ru-RU" b="1" dirty="0">
                <a:solidFill>
                  <a:srgbClr val="FF0000"/>
                </a:solidFill>
              </a:rPr>
              <a:t>чём информируют Вас стрелки на зелёном сигнале светофора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1. На этом перекрёстке всегда запрещён поворот направо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Движение направо регулируется дополнительной секцией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536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72500" cy="3629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8081451">
            <a:off x="5497631" y="1235900"/>
            <a:ext cx="484632" cy="361665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251520" y="2060848"/>
            <a:ext cx="4752528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20980965">
            <a:off x="3565304" y="2391566"/>
            <a:ext cx="311656" cy="151034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179512" y="2272209"/>
            <a:ext cx="3566880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861271">
            <a:off x="-35636" y="3498314"/>
            <a:ext cx="2505781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9. В </a:t>
            </a:r>
            <a:r>
              <a:rPr lang="ru-RU" b="1" dirty="0">
                <a:solidFill>
                  <a:srgbClr val="FF0000"/>
                </a:solidFill>
              </a:rPr>
              <a:t>каких направлениях Вам разрешено продолжить движение? </a:t>
            </a:r>
          </a:p>
          <a:p>
            <a:r>
              <a:rPr lang="ru-RU" b="1" dirty="0"/>
              <a:t>1. Только налево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Прямо и налево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Налево и в обратном направлении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638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5710"/>
            <a:ext cx="9144000" cy="3352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10. В </a:t>
            </a:r>
            <a:r>
              <a:rPr lang="ru-RU" sz="3600" b="1" dirty="0">
                <a:solidFill>
                  <a:srgbClr val="FF0000"/>
                </a:solidFill>
              </a:rPr>
              <a:t>каком месте Вам следует остановиться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/>
              <a:t>1. Перед светофором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2. Перед стоп-линией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3. В любом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1741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50" y="0"/>
            <a:ext cx="9177250" cy="35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8" y="3490686"/>
            <a:ext cx="9137922" cy="3367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11. В </a:t>
            </a:r>
            <a:r>
              <a:rPr lang="ru-RU" sz="3600" b="1" dirty="0">
                <a:solidFill>
                  <a:srgbClr val="FF0000"/>
                </a:solidFill>
              </a:rPr>
              <a:t>каком месте Вам следует остановиться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/>
              <a:t>1. Перед светофором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2. Перед пересекаемой проезжей частью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3. В любом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1843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" y="0"/>
            <a:ext cx="9137921" cy="34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5024"/>
            <a:ext cx="9136560" cy="32129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Разрешено ли Вам за перекрёстком въехать на полосу реверсивного движения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/>
              <a:t>1. Да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2. Нет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20482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"/>
            <a:ext cx="9136560" cy="34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49544"/>
            <a:ext cx="9144000" cy="3308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12. На </a:t>
            </a:r>
            <a:r>
              <a:rPr lang="ru-RU" b="1" dirty="0">
                <a:solidFill>
                  <a:srgbClr val="FF0000"/>
                </a:solidFill>
              </a:rPr>
              <a:t>какие транспортные средства распространяются сигналы такого светофора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1. Только на трамваи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2. На трамваи, а также на другие маршрутные транспортные средства, движущиеся по выделенной для них полосе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3. На все маршрутные транспортные средства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150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5"/>
            <a:ext cx="9144000" cy="3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99635"/>
              </p:ext>
            </p:extLst>
          </p:nvPr>
        </p:nvGraphicFramePr>
        <p:xfrm>
          <a:off x="107510" y="980728"/>
          <a:ext cx="8928985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45"/>
                <a:gridCol w="686845"/>
                <a:gridCol w="686845"/>
                <a:gridCol w="686845"/>
                <a:gridCol w="686845"/>
                <a:gridCol w="686845"/>
                <a:gridCol w="686845"/>
                <a:gridCol w="686845"/>
                <a:gridCol w="686845"/>
                <a:gridCol w="686845"/>
                <a:gridCol w="686845"/>
                <a:gridCol w="686845"/>
                <a:gridCol w="686845"/>
              </a:tblGrid>
              <a:tr h="140415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аопросов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ru-RU" dirty="0" smtClean="0"/>
                        <a:t>№ ответов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4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силь\Pictures\iCA3K7PJ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0"/>
            <a:ext cx="66353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84" y="6741368"/>
            <a:ext cx="58316" cy="1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857760"/>
            <a:ext cx="897818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Желтый сигнал</a:t>
            </a:r>
            <a:r>
              <a:rPr lang="ru-RU" sz="2000" dirty="0"/>
              <a:t> запрещает движение</a:t>
            </a:r>
            <a:r>
              <a:rPr lang="ru-RU" sz="2000" dirty="0" smtClean="0"/>
              <a:t>,</a:t>
            </a:r>
            <a:r>
              <a:rPr lang="ru-RU" sz="2000" dirty="0"/>
              <a:t> и предупреждает о предстоящей смене </a:t>
            </a:r>
            <a:r>
              <a:rPr lang="ru-RU" sz="2000" dirty="0" smtClean="0"/>
              <a:t>сигналов. </a:t>
            </a:r>
            <a:r>
              <a:rPr lang="ru-RU" sz="2000" b="1" dirty="0" smtClean="0"/>
              <a:t>Водителям, которые при включении жёлтого сигнала не могут остановиться, не прибегая к экстренному торможению, разрешается продолжить дальнейшее движение".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53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2420888"/>
            <a:ext cx="9168255" cy="344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3695776" y="2780928"/>
            <a:ext cx="1728192" cy="1656184"/>
          </a:xfrm>
          <a:prstGeom prst="mathMultiply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Въезд на перекрёсток со всех сторон запрещён.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Водителям, которые при включении жёлтого сигнала не могут остановиться, не прибегая к экстренному торможению, разрешается продолжить дальнейшее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36904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1880" cy="6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0506" y="332656"/>
            <a:ext cx="4917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Желтый мигающий сигнал</a:t>
            </a:r>
            <a:r>
              <a:rPr lang="ru-RU" sz="2800" dirty="0"/>
              <a:t> разрешает движение и информирует о наличии нерегулируемого перекрестка или пешеходного перехода, предупреждает об опасности;</a:t>
            </a:r>
          </a:p>
        </p:txBody>
      </p:sp>
    </p:spTree>
    <p:extLst>
      <p:ext uri="{BB962C8B-B14F-4D97-AF65-F5344CB8AC3E}">
        <p14:creationId xmlns:p14="http://schemas.microsoft.com/office/powerpoint/2010/main" val="13548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1146</Words>
  <Application>Microsoft Office PowerPoint</Application>
  <PresentationFormat>Экран (4:3)</PresentationFormat>
  <Paragraphs>140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Сигналы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запрещающем сигнале светофора или регулировщика водители должны остановиться перед стоп-линией (знаком 6.16 «Стоп-линия»), а при её отсутствии – перед пересекаемой проезжей частью, не создавая помех пешеходам</vt:lpstr>
      <vt:lpstr>Порядок работы  трёхсекционного светофора  </vt:lpstr>
      <vt:lpstr>светофоры, предназначенные для регулирования движения в определённых направлениях.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Светофоры с дополнительной секцией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Реверсивные светофоры.</vt:lpstr>
      <vt:lpstr>Презентация PowerPoint</vt:lpstr>
      <vt:lpstr>Презентация PowerPoint</vt:lpstr>
      <vt:lpstr>Презентация PowerPoint</vt:lpstr>
      <vt:lpstr>Презентация PowerPoint</vt:lpstr>
      <vt:lpstr>Светофоры для регулирования движения через ж.д. переезды</vt:lpstr>
      <vt:lpstr>Презентация PowerPoint</vt:lpstr>
      <vt:lpstr>Презентация PowerPoint</vt:lpstr>
      <vt:lpstr>Круглый бело-лунный мигающий сигнал, расположенный на ж .д. переезде, разрешает движение транспортных средств через переезд. При выключенных мигающих бело-лунном и красном сигналах движение разрешается при отсутствии в пределах видимости приближающегося к переезду поезда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Сигналы светофора</dc:title>
  <dc:creator>комп</dc:creator>
  <cp:lastModifiedBy>Василич</cp:lastModifiedBy>
  <cp:revision>50</cp:revision>
  <dcterms:created xsi:type="dcterms:W3CDTF">2012-09-23T14:34:31Z</dcterms:created>
  <dcterms:modified xsi:type="dcterms:W3CDTF">2020-03-31T04:13:27Z</dcterms:modified>
</cp:coreProperties>
</file>