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7" r:id="rId21"/>
    <p:sldId id="278" r:id="rId22"/>
    <p:sldId id="279" r:id="rId23"/>
    <p:sldId id="276" r:id="rId24"/>
    <p:sldId id="280" r:id="rId25"/>
    <p:sldId id="281" r:id="rId26"/>
    <p:sldId id="282" r:id="rId27"/>
    <p:sldId id="283" r:id="rId28"/>
    <p:sldId id="284" r:id="rId29"/>
    <p:sldId id="285" r:id="rId30"/>
    <p:sldId id="286" r:id="rId31"/>
    <p:sldId id="287" r:id="rId32"/>
    <p:sldId id="288" r:id="rId33"/>
    <p:sldId id="289" r:id="rId34"/>
    <p:sldId id="291" r:id="rId35"/>
    <p:sldId id="290" r:id="rId36"/>
    <p:sldId id="292"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7968030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8420832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8118720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02934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6741553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958813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5479672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4174976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3027941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5280502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0854269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9374326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352928" cy="5832648"/>
          </a:xfrm>
          <a:solidFill>
            <a:srgbClr val="002060"/>
          </a:solidFill>
        </p:spPr>
        <p:txBody>
          <a:bodyPr>
            <a:normAutofit fontScale="90000"/>
          </a:bodyPr>
          <a:lstStyle/>
          <a:p>
            <a:pPr marL="0" indent="0">
              <a:buNone/>
            </a:pPr>
            <a:r>
              <a:rPr lang="ru-RU" sz="6000" b="1" dirty="0">
                <a:solidFill>
                  <a:srgbClr val="FFC000"/>
                </a:solidFill>
              </a:rPr>
              <a:t>Неисправности и условия</a:t>
            </a:r>
            <a:r>
              <a:rPr lang="ru-RU" sz="6000" b="1" dirty="0" smtClean="0">
                <a:solidFill>
                  <a:srgbClr val="FFC000"/>
                </a:solidFill>
              </a:rPr>
              <a:t>,</a:t>
            </a:r>
            <a:br>
              <a:rPr lang="ru-RU" sz="6000" b="1" dirty="0" smtClean="0">
                <a:solidFill>
                  <a:srgbClr val="FFC000"/>
                </a:solidFill>
              </a:rPr>
            </a:br>
            <a:r>
              <a:rPr lang="ru-RU" sz="6000" b="1" dirty="0" smtClean="0">
                <a:solidFill>
                  <a:srgbClr val="FFC000"/>
                </a:solidFill>
              </a:rPr>
              <a:t> </a:t>
            </a:r>
            <a:r>
              <a:rPr lang="ru-RU" sz="6000" b="1" dirty="0">
                <a:solidFill>
                  <a:srgbClr val="FFC000"/>
                </a:solidFill>
              </a:rPr>
              <a:t>при которых запрещается эксплуатация транспортных средств. </a:t>
            </a:r>
          </a:p>
        </p:txBody>
      </p:sp>
      <p:sp>
        <p:nvSpPr>
          <p:cNvPr id="3" name="Текст 2"/>
          <p:cNvSpPr>
            <a:spLocks noGrp="1"/>
          </p:cNvSpPr>
          <p:nvPr>
            <p:ph type="body" idx="1"/>
          </p:nvPr>
        </p:nvSpPr>
        <p:spPr/>
        <p:txBody>
          <a:bodyPr/>
          <a:lstStyle/>
          <a:p>
            <a:r>
              <a:rPr lang="ru-RU" dirty="0" smtClean="0"/>
              <a:t>     </a:t>
            </a:r>
            <a:endParaRPr lang="ru-RU" dirty="0"/>
          </a:p>
        </p:txBody>
      </p:sp>
    </p:spTree>
    <p:extLst>
      <p:ext uri="{BB962C8B-B14F-4D97-AF65-F5344CB8AC3E}">
        <p14:creationId xmlns:p14="http://schemas.microsoft.com/office/powerpoint/2010/main" val="306222371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44624"/>
            <a:ext cx="8579296" cy="6696744"/>
          </a:xfrm>
          <a:solidFill>
            <a:schemeClr val="accent3">
              <a:lumMod val="20000"/>
              <a:lumOff val="80000"/>
            </a:schemeClr>
          </a:solidFill>
        </p:spPr>
        <p:txBody>
          <a:bodyPr>
            <a:noAutofit/>
          </a:bodyPr>
          <a:lstStyle/>
          <a:p>
            <a:pPr algn="l"/>
            <a:r>
              <a:rPr lang="ru-RU" sz="2800" b="1" dirty="0"/>
              <a:t>Т</a:t>
            </a:r>
            <a:r>
              <a:rPr lang="ru-RU" sz="2800" b="1" dirty="0" smtClean="0"/>
              <a:t>ормозные системы</a:t>
            </a:r>
            <a:br>
              <a:rPr lang="ru-RU" sz="2800" b="1" dirty="0" smtClean="0"/>
            </a:br>
            <a:r>
              <a:rPr lang="ru-RU" sz="2800" b="1" dirty="0" smtClean="0">
                <a:solidFill>
                  <a:srgbClr val="FF0000"/>
                </a:solidFill>
              </a:rPr>
              <a:t>запрещается эксплуатация если:</a:t>
            </a:r>
            <a:r>
              <a:rPr lang="ru-RU" sz="2800" b="1" dirty="0">
                <a:solidFill>
                  <a:srgbClr val="FF0000"/>
                </a:solidFill>
              </a:rPr>
              <a:t/>
            </a:r>
            <a:br>
              <a:rPr lang="ru-RU" sz="2800" b="1" dirty="0">
                <a:solidFill>
                  <a:srgbClr val="FF0000"/>
                </a:solidFill>
              </a:rPr>
            </a:br>
            <a:r>
              <a:rPr lang="ru-RU" sz="2800" b="1" dirty="0" smtClean="0"/>
              <a:t> 1.Нормы </a:t>
            </a:r>
            <a:r>
              <a:rPr lang="ru-RU" sz="2800" b="1" dirty="0"/>
              <a:t>эффективности торможения рабочей тормозной системы не соответствуют ГОСТу Р </a:t>
            </a:r>
            <a:r>
              <a:rPr lang="ru-RU" sz="2800" b="1" dirty="0" smtClean="0"/>
              <a:t>51709-2001, т.е. увеличен тормозной путь.</a:t>
            </a:r>
            <a:r>
              <a:rPr lang="ru-RU" sz="2800" b="1" dirty="0"/>
              <a:t/>
            </a:r>
            <a:br>
              <a:rPr lang="ru-RU" sz="2800" b="1" dirty="0"/>
            </a:br>
            <a:r>
              <a:rPr lang="ru-RU" sz="2800" b="1" dirty="0" smtClean="0"/>
              <a:t> 2.Нарушена </a:t>
            </a:r>
            <a:r>
              <a:rPr lang="ru-RU" sz="2800" b="1" dirty="0"/>
              <a:t>герметичность гидравлического тормозного привода.</a:t>
            </a:r>
            <a:br>
              <a:rPr lang="ru-RU" sz="2800" b="1" dirty="0"/>
            </a:br>
            <a:r>
              <a:rPr lang="ru-RU" sz="2800" b="1" dirty="0" smtClean="0"/>
              <a:t>  3. </a:t>
            </a:r>
            <a:r>
              <a:rPr lang="ru-RU" sz="2800" b="1" dirty="0"/>
              <a:t>Стояночная тормозная система не обеспечивает неподвижное состояние:</a:t>
            </a:r>
            <a:br>
              <a:rPr lang="ru-RU" sz="2800" b="1" dirty="0"/>
            </a:br>
            <a:r>
              <a:rPr lang="ru-RU" sz="2800" b="1" dirty="0"/>
              <a:t>транспортных средств с полной нагрузкой - на уклоне до 16 процентов включительно;</a:t>
            </a:r>
            <a:br>
              <a:rPr lang="ru-RU" sz="2800" b="1" dirty="0"/>
            </a:br>
            <a:r>
              <a:rPr lang="ru-RU" sz="2800" b="1" dirty="0">
                <a:solidFill>
                  <a:srgbClr val="FF0000"/>
                </a:solidFill>
              </a:rPr>
              <a:t>легковых автомобилей </a:t>
            </a:r>
            <a:r>
              <a:rPr lang="ru-RU" sz="2800" b="1" dirty="0" smtClean="0"/>
              <a:t> в </a:t>
            </a:r>
            <a:r>
              <a:rPr lang="ru-RU" sz="2800" b="1" dirty="0"/>
              <a:t>снаряженном состоянии - на уклоне до 23 процентов </a:t>
            </a:r>
            <a:r>
              <a:rPr lang="ru-RU" sz="2800" b="1" dirty="0" smtClean="0"/>
              <a:t>включительно.</a:t>
            </a:r>
            <a:endParaRPr lang="ru-RU" sz="2800" b="1" dirty="0"/>
          </a:p>
        </p:txBody>
      </p:sp>
      <p:sp>
        <p:nvSpPr>
          <p:cNvPr id="2" name="Объект 1"/>
          <p:cNvSpPr>
            <a:spLocks noGrp="1"/>
          </p:cNvSpPr>
          <p:nvPr>
            <p:ph idx="1"/>
          </p:nvPr>
        </p:nvSpPr>
        <p:spPr>
          <a:xfrm flipH="1" flipV="1">
            <a:off x="9189717" y="6669359"/>
            <a:ext cx="62803" cy="188639"/>
          </a:xfrm>
        </p:spPr>
        <p:txBody>
          <a:bodyPr>
            <a:normAutofit fontScale="25000" lnSpcReduction="20000"/>
          </a:bodyPr>
          <a:lstStyle/>
          <a:p>
            <a:pPr marL="0" indent="0">
              <a:buNone/>
            </a:pPr>
            <a:endParaRPr lang="ru-RU" dirty="0"/>
          </a:p>
        </p:txBody>
      </p:sp>
    </p:spTree>
    <p:extLst>
      <p:ext uri="{BB962C8B-B14F-4D97-AF65-F5344CB8AC3E}">
        <p14:creationId xmlns:p14="http://schemas.microsoft.com/office/powerpoint/2010/main" val="184848571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3" y="548680"/>
            <a:ext cx="6904877"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3250" y="836712"/>
            <a:ext cx="2083246" cy="1569660"/>
          </a:xfrm>
          <a:prstGeom prst="rect">
            <a:avLst/>
          </a:prstGeom>
          <a:noFill/>
        </p:spPr>
        <p:txBody>
          <a:bodyPr wrap="square" rtlCol="0">
            <a:spAutoFit/>
          </a:bodyPr>
          <a:lstStyle/>
          <a:p>
            <a:r>
              <a:rPr lang="ru-RU" sz="3200" b="1" dirty="0" smtClean="0"/>
              <a:t>При полной нагрузке</a:t>
            </a:r>
            <a:endParaRPr lang="ru-RU" sz="3200" b="1" dirty="0"/>
          </a:p>
        </p:txBody>
      </p:sp>
      <p:sp>
        <p:nvSpPr>
          <p:cNvPr id="3" name="TextBox 2"/>
          <p:cNvSpPr txBox="1"/>
          <p:nvPr/>
        </p:nvSpPr>
        <p:spPr>
          <a:xfrm>
            <a:off x="7164288" y="3789040"/>
            <a:ext cx="1960543" cy="1569660"/>
          </a:xfrm>
          <a:prstGeom prst="rect">
            <a:avLst/>
          </a:prstGeom>
          <a:noFill/>
        </p:spPr>
        <p:txBody>
          <a:bodyPr wrap="square" rtlCol="0">
            <a:spAutoFit/>
          </a:bodyPr>
          <a:lstStyle/>
          <a:p>
            <a:r>
              <a:rPr lang="ru-RU" sz="3200" b="1" dirty="0" smtClean="0"/>
              <a:t>Снаряженное</a:t>
            </a:r>
          </a:p>
          <a:p>
            <a:r>
              <a:rPr lang="ru-RU" sz="3200" b="1" dirty="0" smtClean="0"/>
              <a:t>ТС</a:t>
            </a:r>
            <a:endParaRPr lang="ru-RU" sz="3200" b="1" dirty="0"/>
          </a:p>
        </p:txBody>
      </p:sp>
      <p:sp>
        <p:nvSpPr>
          <p:cNvPr id="4" name="TextBox 3"/>
          <p:cNvSpPr txBox="1"/>
          <p:nvPr/>
        </p:nvSpPr>
        <p:spPr>
          <a:xfrm>
            <a:off x="5724128" y="404664"/>
            <a:ext cx="894797" cy="584775"/>
          </a:xfrm>
          <a:prstGeom prst="rect">
            <a:avLst/>
          </a:prstGeom>
          <a:solidFill>
            <a:schemeClr val="accent6">
              <a:lumMod val="40000"/>
              <a:lumOff val="60000"/>
            </a:schemeClr>
          </a:solidFill>
        </p:spPr>
        <p:txBody>
          <a:bodyPr wrap="none" rtlCol="0">
            <a:spAutoFit/>
          </a:bodyPr>
          <a:lstStyle/>
          <a:p>
            <a:r>
              <a:rPr lang="ru-RU" sz="3200" b="1" dirty="0" smtClean="0"/>
              <a:t>16%</a:t>
            </a:r>
            <a:endParaRPr lang="ru-RU" sz="3200" b="1" dirty="0"/>
          </a:p>
        </p:txBody>
      </p:sp>
      <p:sp>
        <p:nvSpPr>
          <p:cNvPr id="5" name="TextBox 4"/>
          <p:cNvSpPr txBox="1"/>
          <p:nvPr/>
        </p:nvSpPr>
        <p:spPr>
          <a:xfrm>
            <a:off x="5580112" y="3068960"/>
            <a:ext cx="901209" cy="584775"/>
          </a:xfrm>
          <a:prstGeom prst="rect">
            <a:avLst/>
          </a:prstGeom>
          <a:solidFill>
            <a:schemeClr val="accent6">
              <a:lumMod val="40000"/>
              <a:lumOff val="60000"/>
            </a:schemeClr>
          </a:solidFill>
        </p:spPr>
        <p:txBody>
          <a:bodyPr wrap="none" rtlCol="0">
            <a:spAutoFit/>
          </a:bodyPr>
          <a:lstStyle/>
          <a:p>
            <a:r>
              <a:rPr lang="ru-RU" sz="3200" b="1" dirty="0" smtClean="0"/>
              <a:t>23%</a:t>
            </a:r>
            <a:endParaRPr lang="ru-RU" sz="3200" b="1" dirty="0"/>
          </a:p>
        </p:txBody>
      </p:sp>
    </p:spTree>
    <p:extLst>
      <p:ext uri="{BB962C8B-B14F-4D97-AF65-F5344CB8AC3E}">
        <p14:creationId xmlns:p14="http://schemas.microsoft.com/office/powerpoint/2010/main" val="310357616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370386"/>
          </a:xfrm>
        </p:spPr>
        <p:txBody>
          <a:bodyPr/>
          <a:lstStyle/>
          <a:p>
            <a:endParaRPr lang="ru-RU" dirty="0"/>
          </a:p>
        </p:txBody>
      </p:sp>
      <p:sp>
        <p:nvSpPr>
          <p:cNvPr id="3" name="Объект 2"/>
          <p:cNvSpPr>
            <a:spLocks noGrp="1"/>
          </p:cNvSpPr>
          <p:nvPr>
            <p:ph idx="1"/>
          </p:nvPr>
        </p:nvSpPr>
        <p:spPr>
          <a:xfrm>
            <a:off x="0" y="4139422"/>
            <a:ext cx="9144000" cy="2673954"/>
          </a:xfrm>
          <a:solidFill>
            <a:schemeClr val="accent3">
              <a:lumMod val="20000"/>
              <a:lumOff val="80000"/>
            </a:schemeClr>
          </a:solidFill>
        </p:spPr>
        <p:txBody>
          <a:bodyPr>
            <a:noAutofit/>
          </a:bodyPr>
          <a:lstStyle/>
          <a:p>
            <a:pPr marL="0" indent="0">
              <a:buNone/>
            </a:pPr>
            <a:r>
              <a:rPr lang="ru-RU" sz="2000" b="1" dirty="0" smtClean="0"/>
              <a:t>                               </a:t>
            </a:r>
            <a:r>
              <a:rPr lang="ru-RU" sz="2000" b="1" dirty="0" smtClean="0">
                <a:solidFill>
                  <a:srgbClr val="FF0000"/>
                </a:solidFill>
              </a:rPr>
              <a:t>запрещается </a:t>
            </a:r>
            <a:r>
              <a:rPr lang="ru-RU" sz="2000" b="1" dirty="0">
                <a:solidFill>
                  <a:srgbClr val="FF0000"/>
                </a:solidFill>
              </a:rPr>
              <a:t>эксплуатация легкового </a:t>
            </a:r>
            <a:r>
              <a:rPr lang="ru-RU" sz="2000" b="1" dirty="0" smtClean="0">
                <a:solidFill>
                  <a:srgbClr val="FF0000"/>
                </a:solidFill>
              </a:rPr>
              <a:t>автомобиля:</a:t>
            </a:r>
            <a:r>
              <a:rPr lang="ru-RU" sz="2000" b="1" dirty="0"/>
              <a:t> </a:t>
            </a:r>
          </a:p>
          <a:p>
            <a:pPr marL="0" indent="0">
              <a:buNone/>
            </a:pPr>
            <a:r>
              <a:rPr lang="ru-RU" sz="2000" b="1" dirty="0" smtClean="0"/>
              <a:t> </a:t>
            </a:r>
            <a:r>
              <a:rPr lang="ru-RU" sz="2000" b="1" dirty="0"/>
              <a:t>если суммарный люфт (свободный ход рулевого колеса) превышает 10 </a:t>
            </a:r>
            <a:r>
              <a:rPr lang="ru-RU" sz="2000" b="1" dirty="0" smtClean="0"/>
              <a:t>градусов</a:t>
            </a:r>
            <a:r>
              <a:rPr lang="ru-RU" sz="2000" b="1" dirty="0"/>
              <a:t>;</a:t>
            </a:r>
          </a:p>
          <a:p>
            <a:pPr marL="0" indent="0">
              <a:buNone/>
            </a:pPr>
            <a:r>
              <a:rPr lang="ru-RU" sz="2000" b="1" dirty="0" smtClean="0"/>
              <a:t>если </a:t>
            </a:r>
            <a:r>
              <a:rPr lang="ru-RU" sz="2000" b="1" dirty="0"/>
              <a:t>неработоспособно устройство фиксации положения рулевой </a:t>
            </a:r>
            <a:r>
              <a:rPr lang="ru-RU" sz="2000" b="1" dirty="0" smtClean="0"/>
              <a:t>колонки;</a:t>
            </a:r>
            <a:endParaRPr lang="ru-RU" sz="2000" b="1" dirty="0"/>
          </a:p>
          <a:p>
            <a:pPr marL="0" indent="0">
              <a:buNone/>
            </a:pPr>
            <a:r>
              <a:rPr lang="ru-RU" sz="2000" b="1" dirty="0" smtClean="0"/>
              <a:t> если </a:t>
            </a:r>
            <a:r>
              <a:rPr lang="ru-RU" sz="2000" b="1" dirty="0"/>
              <a:t>неисправен или отсутствует предусмотренный конструкцией усилитель рулевого </a:t>
            </a:r>
            <a:r>
              <a:rPr lang="ru-RU" sz="2000" b="1" dirty="0" smtClean="0"/>
              <a:t>управления</a:t>
            </a:r>
            <a:r>
              <a:rPr lang="ru-RU" sz="2000" b="1" dirty="0"/>
              <a:t>;</a:t>
            </a:r>
          </a:p>
          <a:p>
            <a:pPr marL="0" indent="0">
              <a:buNone/>
            </a:pPr>
            <a:r>
              <a:rPr lang="ru-RU" sz="2000" b="1" dirty="0" smtClean="0"/>
              <a:t>если резьбовые </a:t>
            </a:r>
            <a:r>
              <a:rPr lang="ru-RU" sz="2000" b="1" dirty="0"/>
              <a:t>соединения не затянуты или не зафиксированы установленным </a:t>
            </a:r>
            <a:r>
              <a:rPr lang="ru-RU" sz="2000" b="1" dirty="0" smtClean="0"/>
              <a:t>способом;</a:t>
            </a:r>
            <a:endParaRPr lang="ru-RU" sz="2000" b="1" dirty="0">
              <a:effectLst/>
            </a:endParaRPr>
          </a:p>
        </p:txBody>
      </p:sp>
      <p:pic>
        <p:nvPicPr>
          <p:cNvPr id="1026"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8413"/>
            <a:ext cx="7848872" cy="403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59490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0" y="2636912"/>
            <a:ext cx="9144000" cy="3672408"/>
          </a:xfrm>
          <a:solidFill>
            <a:schemeClr val="accent4">
              <a:lumMod val="20000"/>
              <a:lumOff val="80000"/>
            </a:schemeClr>
          </a:solidFill>
        </p:spPr>
        <p:txBody>
          <a:bodyPr>
            <a:normAutofit/>
          </a:bodyPr>
          <a:lstStyle/>
          <a:p>
            <a:r>
              <a:rPr lang="ru-RU" sz="2800" b="1" dirty="0">
                <a:solidFill>
                  <a:srgbClr val="FF0000"/>
                </a:solidFill>
              </a:rPr>
              <a:t>запрещается эксплуатация транспортного </a:t>
            </a:r>
            <a:r>
              <a:rPr lang="ru-RU" sz="2800" b="1" dirty="0" smtClean="0">
                <a:solidFill>
                  <a:srgbClr val="FF0000"/>
                </a:solidFill>
              </a:rPr>
              <a:t>средства: </a:t>
            </a:r>
            <a:endParaRPr lang="ru-RU" sz="2800" b="1" dirty="0">
              <a:solidFill>
                <a:srgbClr val="FF0000"/>
              </a:solidFill>
            </a:endParaRPr>
          </a:p>
          <a:p>
            <a:r>
              <a:rPr lang="ru-RU" sz="2400" b="1" dirty="0" smtClean="0"/>
              <a:t> если </a:t>
            </a:r>
            <a:r>
              <a:rPr lang="ru-RU" sz="2400" b="1" dirty="0"/>
              <a:t>внешние световые приборы не работают в установленном </a:t>
            </a:r>
            <a:r>
              <a:rPr lang="ru-RU" sz="2400" b="1" dirty="0" smtClean="0"/>
              <a:t>режиме;</a:t>
            </a:r>
            <a:endParaRPr lang="ru-RU" sz="2400" b="1" dirty="0"/>
          </a:p>
          <a:p>
            <a:r>
              <a:rPr lang="ru-RU" sz="2400" b="1" dirty="0" smtClean="0"/>
              <a:t> если </a:t>
            </a:r>
            <a:r>
              <a:rPr lang="ru-RU" sz="2400" b="1" dirty="0"/>
              <a:t>внешние световые приборы </a:t>
            </a:r>
            <a:r>
              <a:rPr lang="ru-RU" sz="2400" b="1" dirty="0" smtClean="0"/>
              <a:t>загрязнены;</a:t>
            </a:r>
            <a:endParaRPr lang="ru-RU" sz="2400" b="1" dirty="0"/>
          </a:p>
          <a:p>
            <a:r>
              <a:rPr lang="ru-RU" sz="2400" b="1" dirty="0" smtClean="0"/>
              <a:t> если </a:t>
            </a:r>
            <a:r>
              <a:rPr lang="ru-RU" sz="2400" b="1" dirty="0"/>
              <a:t>на внешних световых приборах отсутствуют </a:t>
            </a:r>
            <a:r>
              <a:rPr lang="ru-RU" sz="2400" b="1" dirty="0" err="1"/>
              <a:t>рассеиватели</a:t>
            </a:r>
            <a:r>
              <a:rPr lang="ru-RU" sz="2400" b="1" dirty="0"/>
              <a:t> либо используются </a:t>
            </a:r>
            <a:r>
              <a:rPr lang="ru-RU" sz="2400" b="1" dirty="0" err="1"/>
              <a:t>рассеиватели</a:t>
            </a:r>
            <a:r>
              <a:rPr lang="ru-RU" sz="2400" b="1" dirty="0"/>
              <a:t> и лампы, не соответствующие типу данного светового </a:t>
            </a:r>
            <a:r>
              <a:rPr lang="ru-RU" sz="2400" b="1" dirty="0" smtClean="0"/>
              <a:t>прибора;</a:t>
            </a:r>
          </a:p>
          <a:p>
            <a:r>
              <a:rPr lang="ru-RU" sz="2400" b="1" dirty="0"/>
              <a:t>Регулировка фар не соответствует ГОСТу Р 51709-2001.</a:t>
            </a:r>
            <a:endParaRPr lang="ru-RU" sz="2400" b="1" dirty="0">
              <a:effectLst/>
            </a:endParaRPr>
          </a:p>
        </p:txBody>
      </p:sp>
      <p:pic>
        <p:nvPicPr>
          <p:cNvPr id="2050"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9126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a:solidFill>
            <a:schemeClr val="accent5">
              <a:lumMod val="20000"/>
              <a:lumOff val="80000"/>
            </a:schemeClr>
          </a:solidFill>
        </p:spPr>
        <p:txBody>
          <a:bodyPr>
            <a:normAutofit/>
          </a:bodyPr>
          <a:lstStyle/>
          <a:p>
            <a:r>
              <a:rPr lang="ru-RU" sz="2800" b="1" dirty="0">
                <a:solidFill>
                  <a:srgbClr val="FF0000"/>
                </a:solidFill>
              </a:rPr>
              <a:t>запрещается эксплуатация транспортного средства: </a:t>
            </a:r>
            <a:br>
              <a:rPr lang="ru-RU" sz="2800" b="1" dirty="0">
                <a:solidFill>
                  <a:srgbClr val="FF0000"/>
                </a:solidFill>
              </a:rPr>
            </a:br>
            <a:r>
              <a:rPr lang="ru-RU" sz="2800" b="1" dirty="0" smtClean="0"/>
              <a:t>Если </a:t>
            </a:r>
            <a:r>
              <a:rPr lang="ru-RU" sz="2800" b="1" dirty="0"/>
              <a:t>отсутствует хотя бы один из болтов крепления колеса или имеются видимые нарушения формы и размеров крепёжных отверстий… </a:t>
            </a:r>
          </a:p>
        </p:txBody>
      </p:sp>
      <p:pic>
        <p:nvPicPr>
          <p:cNvPr id="3074"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442388"/>
            <a:ext cx="8028384" cy="441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77498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512168"/>
          </a:xfrm>
          <a:solidFill>
            <a:schemeClr val="accent6">
              <a:lumMod val="20000"/>
              <a:lumOff val="80000"/>
            </a:schemeClr>
          </a:solidFill>
        </p:spPr>
        <p:txBody>
          <a:bodyPr>
            <a:normAutofit/>
          </a:bodyPr>
          <a:lstStyle/>
          <a:p>
            <a:r>
              <a:rPr lang="ru-RU" sz="2800" b="1" dirty="0"/>
              <a:t>Если шины имеют внешние повреждения, обнажающие корд или свидетельствующие о возможном расслоении каркаса… </a:t>
            </a:r>
            <a:endParaRPr lang="ru-RU" sz="2800" dirty="0">
              <a:effectLst/>
            </a:endParaRPr>
          </a:p>
        </p:txBody>
      </p:sp>
      <p:pic>
        <p:nvPicPr>
          <p:cNvPr id="4098"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736170"/>
            <a:ext cx="8002860" cy="512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97876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a:solidFill>
            <a:schemeClr val="accent1">
              <a:lumMod val="20000"/>
              <a:lumOff val="80000"/>
            </a:schemeClr>
          </a:solidFill>
        </p:spPr>
        <p:txBody>
          <a:bodyPr>
            <a:normAutofit/>
          </a:bodyPr>
          <a:lstStyle/>
          <a:p>
            <a:r>
              <a:rPr lang="ru-RU" sz="2800" b="1" dirty="0"/>
              <a:t>Если на одну ось автомобиля установлены шины различных размеров, различных конструкций, различных моделей, с различным рисунком протектора, морозостойкие и неморозостойкие, новые и восстановленные</a:t>
            </a:r>
            <a:endParaRPr lang="ru-RU" sz="2800" dirty="0"/>
          </a:p>
        </p:txBody>
      </p:sp>
      <p:pic>
        <p:nvPicPr>
          <p:cNvPr id="5122"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386" y="3068960"/>
            <a:ext cx="8611455"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7934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a:solidFill>
            <a:schemeClr val="accent6">
              <a:lumMod val="20000"/>
              <a:lumOff val="80000"/>
            </a:schemeClr>
          </a:solidFill>
        </p:spPr>
        <p:txBody>
          <a:bodyPr>
            <a:normAutofit/>
          </a:bodyPr>
          <a:lstStyle/>
          <a:p>
            <a:r>
              <a:rPr lang="ru-RU" sz="3200" b="1" dirty="0"/>
              <a:t>если на одной оси стоят </a:t>
            </a:r>
            <a:r>
              <a:rPr lang="ru-RU" sz="3200" b="1" dirty="0" err="1"/>
              <a:t>ошипованные</a:t>
            </a:r>
            <a:r>
              <a:rPr lang="ru-RU" sz="3200" b="1" dirty="0"/>
              <a:t> шины, а на другой оси </a:t>
            </a:r>
            <a:r>
              <a:rPr lang="ru-RU" sz="3200" b="1" dirty="0" err="1"/>
              <a:t>неошипованные</a:t>
            </a:r>
            <a:endParaRPr lang="ru-RU" sz="3200" dirty="0"/>
          </a:p>
        </p:txBody>
      </p:sp>
      <p:pic>
        <p:nvPicPr>
          <p:cNvPr id="6146"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4652" y="3140968"/>
            <a:ext cx="8447800"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9315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2274"/>
          </a:xfrm>
          <a:solidFill>
            <a:schemeClr val="accent3">
              <a:lumMod val="20000"/>
              <a:lumOff val="80000"/>
            </a:schemeClr>
          </a:solidFill>
        </p:spPr>
        <p:txBody>
          <a:bodyPr>
            <a:normAutofit/>
          </a:bodyPr>
          <a:lstStyle/>
          <a:p>
            <a:r>
              <a:rPr lang="ru-RU" sz="2800" b="1" dirty="0"/>
              <a:t>Шины легковых автомобилей должны иметь остаточную высоту рисунка протектора не менее </a:t>
            </a:r>
            <a:r>
              <a:rPr lang="ru-RU" sz="2800" b="1" dirty="0">
                <a:solidFill>
                  <a:srgbClr val="FF0000"/>
                </a:solidFill>
              </a:rPr>
              <a:t>1,6 </a:t>
            </a:r>
            <a:r>
              <a:rPr lang="ru-RU" sz="2800" b="1" dirty="0">
                <a:solidFill>
                  <a:schemeClr val="tx1">
                    <a:lumMod val="95000"/>
                    <a:lumOff val="5000"/>
                  </a:schemeClr>
                </a:solidFill>
              </a:rPr>
              <a:t>мм</a:t>
            </a:r>
            <a:r>
              <a:rPr lang="ru-RU" sz="2800" b="1" dirty="0"/>
              <a:t>, </a:t>
            </a:r>
            <a:r>
              <a:rPr lang="ru-RU" sz="2800" b="1" dirty="0" smtClean="0"/>
              <a:t>  </a:t>
            </a:r>
            <a:r>
              <a:rPr lang="ru-RU" sz="2800" b="1" dirty="0"/>
              <a:t>мотоциклов – не менее </a:t>
            </a:r>
            <a:r>
              <a:rPr lang="ru-RU" sz="2800" b="1" dirty="0">
                <a:solidFill>
                  <a:srgbClr val="FF0000"/>
                </a:solidFill>
              </a:rPr>
              <a:t>0,8 </a:t>
            </a:r>
            <a:r>
              <a:rPr lang="ru-RU" sz="2800" b="1" dirty="0" smtClean="0"/>
              <a:t>мм</a:t>
            </a:r>
            <a:r>
              <a:rPr lang="ru-RU" sz="2800" b="1" dirty="0" smtClean="0"/>
              <a:t>,   </a:t>
            </a:r>
            <a:r>
              <a:rPr lang="ru-RU" sz="2800" b="1" dirty="0" smtClean="0"/>
              <a:t>у прицепов, как у тягача.</a:t>
            </a:r>
            <a:endParaRPr lang="ru-RU" sz="2800" b="1" dirty="0">
              <a:effectLst/>
            </a:endParaRPr>
          </a:p>
        </p:txBody>
      </p:sp>
      <p:pic>
        <p:nvPicPr>
          <p:cNvPr id="7170"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911819"/>
            <a:ext cx="8290297" cy="39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09383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6148"/>
            <a:ext cx="8229600" cy="2376264"/>
          </a:xfrm>
          <a:solidFill>
            <a:schemeClr val="accent5">
              <a:lumMod val="20000"/>
              <a:lumOff val="80000"/>
            </a:schemeClr>
          </a:solidFill>
        </p:spPr>
        <p:txBody>
          <a:bodyPr>
            <a:noAutofit/>
          </a:bodyPr>
          <a:lstStyle/>
          <a:p>
            <a:pPr algn="l"/>
            <a:r>
              <a:rPr lang="ru-RU" sz="2400" b="1" dirty="0" smtClean="0"/>
              <a:t>Если содержание </a:t>
            </a:r>
            <a:r>
              <a:rPr lang="ru-RU" sz="2400" b="1" dirty="0"/>
              <a:t>вредных веществ в отработавших газах и их </a:t>
            </a:r>
            <a:r>
              <a:rPr lang="ru-RU" sz="2400" b="1" dirty="0" err="1"/>
              <a:t>дымность</a:t>
            </a:r>
            <a:r>
              <a:rPr lang="ru-RU" sz="2400" b="1" dirty="0"/>
              <a:t> превышают установленные </a:t>
            </a:r>
            <a:r>
              <a:rPr lang="ru-RU" sz="2400" b="1" dirty="0" smtClean="0"/>
              <a:t>нормы,</a:t>
            </a:r>
            <a:r>
              <a:rPr lang="ru-RU" sz="2400" b="1" dirty="0"/>
              <a:t> внешний шум превышает установленные </a:t>
            </a:r>
            <a:r>
              <a:rPr lang="ru-RU" sz="2400" b="1" dirty="0" smtClean="0"/>
              <a:t>нормы, нарушена </a:t>
            </a:r>
            <a:r>
              <a:rPr lang="ru-RU" sz="2400" b="1" dirty="0"/>
              <a:t>герметичность системы </a:t>
            </a:r>
            <a:r>
              <a:rPr lang="ru-RU" sz="2400" b="1" dirty="0" smtClean="0"/>
              <a:t>питания,</a:t>
            </a:r>
            <a:r>
              <a:rPr lang="ru-RU" sz="2400" b="1" dirty="0"/>
              <a:t/>
            </a:r>
            <a:br>
              <a:rPr lang="ru-RU" sz="2400" b="1" dirty="0"/>
            </a:br>
            <a:r>
              <a:rPr lang="ru-RU" sz="2400" b="1" dirty="0" smtClean="0"/>
              <a:t> неисправна </a:t>
            </a:r>
            <a:r>
              <a:rPr lang="ru-RU" sz="2400" b="1" dirty="0"/>
              <a:t>система выпуска отработавших </a:t>
            </a:r>
            <a:r>
              <a:rPr lang="ru-RU" sz="2400" b="1" dirty="0" smtClean="0"/>
              <a:t>газов,</a:t>
            </a:r>
            <a:r>
              <a:rPr lang="ru-RU" sz="2400" b="1" dirty="0"/>
              <a:t/>
            </a:r>
            <a:br>
              <a:rPr lang="ru-RU" sz="2400" b="1" dirty="0"/>
            </a:br>
            <a:r>
              <a:rPr lang="ru-RU" sz="2400" b="1" dirty="0" smtClean="0"/>
              <a:t> нарушена </a:t>
            </a:r>
            <a:r>
              <a:rPr lang="ru-RU" sz="2400" b="1" dirty="0"/>
              <a:t>герметичность системы вентиляции картера</a:t>
            </a:r>
            <a:r>
              <a:rPr lang="ru-RU" sz="2400" b="1" dirty="0" smtClean="0"/>
              <a:t>.</a:t>
            </a:r>
            <a:endParaRPr lang="ru-RU" sz="2400" b="1" dirty="0"/>
          </a:p>
        </p:txBody>
      </p:sp>
      <p:pic>
        <p:nvPicPr>
          <p:cNvPr id="8194"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364654"/>
            <a:ext cx="5184576" cy="207383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Василь\Picture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870" y="4509119"/>
            <a:ext cx="4691130" cy="234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93079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498178"/>
          </a:xfrm>
          <a:solidFill>
            <a:schemeClr val="accent6">
              <a:lumMod val="20000"/>
              <a:lumOff val="80000"/>
            </a:schemeClr>
          </a:solidFill>
        </p:spPr>
        <p:txBody>
          <a:bodyPr>
            <a:normAutofit/>
          </a:bodyPr>
          <a:lstStyle/>
          <a:p>
            <a:pPr algn="l"/>
            <a:r>
              <a:rPr lang="ru-RU" sz="2800" b="1" dirty="0"/>
              <a:t>Водитель обязан перед выездом проверить и в пути обеспечить исправное техническое состояние своего транспортного средства. </a:t>
            </a:r>
            <a:endParaRPr lang="ru-RU" sz="2800" dirty="0">
              <a:effectLst/>
            </a:endParaRPr>
          </a:p>
        </p:txBody>
      </p:sp>
      <p:sp>
        <p:nvSpPr>
          <p:cNvPr id="2" name="Объект 1"/>
          <p:cNvSpPr>
            <a:spLocks noGrp="1"/>
          </p:cNvSpPr>
          <p:nvPr>
            <p:ph idx="1"/>
          </p:nvPr>
        </p:nvSpPr>
        <p:spPr>
          <a:xfrm>
            <a:off x="179512" y="1772816"/>
            <a:ext cx="8928991" cy="5040560"/>
          </a:xfrm>
          <a:solidFill>
            <a:schemeClr val="accent2">
              <a:lumMod val="20000"/>
              <a:lumOff val="80000"/>
            </a:schemeClr>
          </a:solidFill>
        </p:spPr>
        <p:txBody>
          <a:bodyPr>
            <a:normAutofit/>
          </a:bodyPr>
          <a:lstStyle/>
          <a:p>
            <a:r>
              <a:rPr lang="ru-RU" sz="2800" b="1" dirty="0">
                <a:solidFill>
                  <a:srgbClr val="FF0000"/>
                </a:solidFill>
              </a:rPr>
              <a:t>Запрещается движение, если: </a:t>
            </a:r>
          </a:p>
          <a:p>
            <a:r>
              <a:rPr lang="ru-RU" sz="2800" b="1" dirty="0"/>
              <a:t>1. Неисправна рабочая тормозная система.</a:t>
            </a:r>
          </a:p>
          <a:p>
            <a:r>
              <a:rPr lang="ru-RU" sz="2800" b="1" dirty="0"/>
              <a:t>2. Неисправно рулевое управление.</a:t>
            </a:r>
          </a:p>
          <a:p>
            <a:r>
              <a:rPr lang="ru-RU" sz="2800" b="1" dirty="0"/>
              <a:t>3. Неисправно сцепное устройство (при движении с прицепом).</a:t>
            </a:r>
          </a:p>
          <a:p>
            <a:r>
              <a:rPr lang="ru-RU" sz="2800" b="1" dirty="0"/>
              <a:t>4. Не горят или отсутствуют фары и задние габаритные огни (при движении в тёмное время суток или в условиях недостаточной видимости).</a:t>
            </a:r>
          </a:p>
          <a:p>
            <a:r>
              <a:rPr lang="ru-RU" sz="2800" b="1" dirty="0"/>
              <a:t>5. Не работает стеклоочиститель со стороны водителя (во время дождя или снегопада).</a:t>
            </a:r>
            <a:endParaRPr lang="ru-RU" sz="2800" b="1" dirty="0">
              <a:effectLst/>
            </a:endParaRPr>
          </a:p>
        </p:txBody>
      </p:sp>
    </p:spTree>
    <p:extLst>
      <p:ext uri="{BB962C8B-B14F-4D97-AF65-F5344CB8AC3E}">
        <p14:creationId xmlns:p14="http://schemas.microsoft.com/office/powerpoint/2010/main" val="352038094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a:solidFill>
            <a:schemeClr val="accent6">
              <a:lumMod val="20000"/>
              <a:lumOff val="80000"/>
            </a:schemeClr>
          </a:solidFill>
        </p:spPr>
        <p:txBody>
          <a:bodyPr>
            <a:normAutofit/>
          </a:bodyPr>
          <a:lstStyle/>
          <a:p>
            <a:pPr algn="l"/>
            <a:r>
              <a:rPr lang="ru-RU" sz="2800" b="1" dirty="0"/>
              <a:t>Не работают в установленном режиме стеклоочистители.</a:t>
            </a:r>
            <a:br>
              <a:rPr lang="ru-RU" sz="2800" b="1" dirty="0"/>
            </a:br>
            <a:r>
              <a:rPr lang="ru-RU" sz="2800" b="1" dirty="0" smtClean="0"/>
              <a:t>  </a:t>
            </a:r>
            <a:r>
              <a:rPr lang="ru-RU" sz="2800" b="1" dirty="0"/>
              <a:t>Не работают предусмотренные конструкцией транспортного средства стеклоомыватели</a:t>
            </a:r>
            <a:r>
              <a:rPr lang="ru-RU" sz="2800" b="1" dirty="0" smtClean="0"/>
              <a:t>.</a:t>
            </a:r>
            <a:endParaRPr lang="ru-RU" sz="2800" b="1" dirty="0"/>
          </a:p>
        </p:txBody>
      </p:sp>
      <p:pic>
        <p:nvPicPr>
          <p:cNvPr id="10242"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167588"/>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1426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6192688"/>
          </a:xfrm>
          <a:solidFill>
            <a:schemeClr val="accent6">
              <a:lumMod val="20000"/>
              <a:lumOff val="80000"/>
            </a:schemeClr>
          </a:solidFill>
        </p:spPr>
        <p:txBody>
          <a:bodyPr>
            <a:normAutofit/>
          </a:bodyPr>
          <a:lstStyle/>
          <a:p>
            <a:pPr algn="l"/>
            <a:r>
              <a:rPr lang="ru-RU" sz="2400" b="1" dirty="0" smtClean="0"/>
              <a:t>Количество, расположение и класс зеркал заднего вида не соответствуют ГОСТу Р 51709-2001, отсутствуют стекла, предусмотренные конструкцией транспортного средства.</a:t>
            </a:r>
            <a:br>
              <a:rPr lang="ru-RU" sz="2400" b="1" dirty="0" smtClean="0"/>
            </a:br>
            <a:r>
              <a:rPr lang="ru-RU" sz="2400" b="1" dirty="0" smtClean="0"/>
              <a:t> Не работает звуковой сигнал.</a:t>
            </a:r>
            <a:br>
              <a:rPr lang="ru-RU" sz="2400" b="1" dirty="0" smtClean="0"/>
            </a:br>
            <a:r>
              <a:rPr lang="ru-RU" sz="2400" b="1" dirty="0" smtClean="0"/>
              <a:t> Установлены дополнительные предметы или нанесены покрытия, ограничивающие обзорность с места водителя.</a:t>
            </a:r>
            <a:r>
              <a:rPr lang="ru-RU" sz="2400" b="1" dirty="0"/>
              <a:t> Отсутствуют предусмотренные конструкцией </a:t>
            </a:r>
            <a:r>
              <a:rPr lang="ru-RU" sz="2400" b="1" dirty="0" smtClean="0"/>
              <a:t>, </a:t>
            </a:r>
            <a:r>
              <a:rPr lang="ru-RU" sz="2400" b="1" dirty="0"/>
              <a:t>грязезащитные фартуки и брызговики</a:t>
            </a:r>
            <a:r>
              <a:rPr lang="ru-RU" sz="2400" b="1" dirty="0" smtClean="0"/>
              <a:t>.</a:t>
            </a:r>
            <a:r>
              <a:rPr lang="ru-RU" sz="2400" b="1" dirty="0"/>
              <a:t> Имеются люфты в соединениях рамы мотоцикла с рамой бокового прицепа</a:t>
            </a:r>
            <a:r>
              <a:rPr lang="ru-RU" sz="2400" b="1" dirty="0" smtClean="0"/>
              <a:t>.</a:t>
            </a:r>
            <a:r>
              <a:rPr lang="ru-RU" sz="2400" b="1" dirty="0"/>
              <a:t> Отсутствуют ремни безопасности и (или) подголовники </a:t>
            </a:r>
            <a:r>
              <a:rPr lang="ru-RU" sz="2400" b="1" dirty="0" smtClean="0"/>
              <a:t>сидений.</a:t>
            </a:r>
            <a:r>
              <a:rPr lang="ru-RU" sz="2400" b="1" dirty="0"/>
              <a:t> Ремни безопасности неработоспособны или имеют видимые надрывы на лямке</a:t>
            </a:r>
            <a:r>
              <a:rPr lang="ru-RU" sz="2400" b="1" dirty="0" smtClean="0"/>
              <a:t>.</a:t>
            </a:r>
            <a:r>
              <a:rPr lang="ru-RU" sz="2400" b="1" dirty="0"/>
              <a:t> На мотоциклах нет предусмотренных конструкцией дуг </a:t>
            </a:r>
            <a:r>
              <a:rPr lang="ru-RU" sz="2400" b="1" dirty="0" smtClean="0"/>
              <a:t>безопасности, подножек</a:t>
            </a:r>
            <a:r>
              <a:rPr lang="ru-RU" sz="2400" b="1" dirty="0"/>
              <a:t>, поперечных рукояток для пассажиров на седле</a:t>
            </a:r>
            <a:r>
              <a:rPr lang="ru-RU" sz="2400" b="1" dirty="0" smtClean="0"/>
              <a:t>.</a:t>
            </a:r>
            <a:endParaRPr lang="ru-RU" sz="2400" b="1" dirty="0"/>
          </a:p>
        </p:txBody>
      </p:sp>
      <p:sp>
        <p:nvSpPr>
          <p:cNvPr id="3" name="Объект 2"/>
          <p:cNvSpPr>
            <a:spLocks noGrp="1"/>
          </p:cNvSpPr>
          <p:nvPr>
            <p:ph idx="1"/>
          </p:nvPr>
        </p:nvSpPr>
        <p:spPr>
          <a:xfrm flipH="1">
            <a:off x="9143999" y="5949280"/>
            <a:ext cx="45719" cy="908720"/>
          </a:xfrm>
        </p:spPr>
        <p:txBody>
          <a:bodyPr>
            <a:normAutofit/>
          </a:bodyPr>
          <a:lstStyle/>
          <a:p>
            <a:pPr marL="0" indent="0">
              <a:buNone/>
            </a:pPr>
            <a:endParaRPr lang="ru-RU" dirty="0"/>
          </a:p>
        </p:txBody>
      </p:sp>
    </p:spTree>
    <p:extLst>
      <p:ext uri="{BB962C8B-B14F-4D97-AF65-F5344CB8AC3E}">
        <p14:creationId xmlns:p14="http://schemas.microsoft.com/office/powerpoint/2010/main" val="227087223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1"/>
            <a:ext cx="9036496" cy="6063198"/>
          </a:xfrm>
          <a:prstGeom prst="rect">
            <a:avLst/>
          </a:prstGeom>
          <a:solidFill>
            <a:schemeClr val="accent6">
              <a:lumMod val="20000"/>
              <a:lumOff val="80000"/>
            </a:schemeClr>
          </a:solidFill>
        </p:spPr>
        <p:txBody>
          <a:bodyPr wrap="square">
            <a:spAutoFit/>
          </a:bodyPr>
          <a:lstStyle/>
          <a:p>
            <a:r>
              <a:rPr lang="ru-RU" sz="3200" b="1" dirty="0"/>
              <a:t>Не работают предусмотренные конструкцией замки дверей </a:t>
            </a:r>
            <a:r>
              <a:rPr lang="ru-RU" sz="3200" b="1" dirty="0" smtClean="0"/>
              <a:t> кабины</a:t>
            </a:r>
            <a:r>
              <a:rPr lang="ru-RU" sz="3200" b="1" dirty="0"/>
              <a:t>, запоры бортов грузовой платформы, </a:t>
            </a:r>
            <a:r>
              <a:rPr lang="ru-RU" sz="3200" b="1" dirty="0" smtClean="0"/>
              <a:t> пробки </a:t>
            </a:r>
            <a:r>
              <a:rPr lang="ru-RU" sz="3200" b="1" dirty="0"/>
              <a:t>топливных баков, механизм регулировки положения сиденья водителя, </a:t>
            </a:r>
            <a:r>
              <a:rPr lang="ru-RU" sz="3200" b="1" dirty="0" smtClean="0"/>
              <a:t>  </a:t>
            </a:r>
            <a:r>
              <a:rPr lang="ru-RU" sz="3200" b="1" dirty="0"/>
              <a:t>спидометр, </a:t>
            </a:r>
            <a:r>
              <a:rPr lang="ru-RU" sz="3200" b="1" dirty="0" smtClean="0"/>
              <a:t> </a:t>
            </a:r>
            <a:r>
              <a:rPr lang="ru-RU" sz="3200" b="1" dirty="0"/>
              <a:t>противоугонные устройства, устройства обогрева и обдува стекол</a:t>
            </a:r>
            <a:r>
              <a:rPr lang="ru-RU" sz="3200" b="1" dirty="0" smtClean="0"/>
              <a:t>. </a:t>
            </a:r>
          </a:p>
          <a:p>
            <a:r>
              <a:rPr lang="ru-RU" sz="3200" i="1" dirty="0" smtClean="0"/>
              <a:t>При возникновении в пути движения любой неисправности из перечня водитель обязан устранить её, если не удалось разрешается движение в течение суток к месту ремонта соблюдая меры предосторожности</a:t>
            </a:r>
            <a:r>
              <a:rPr lang="ru-RU" sz="3200" i="1" dirty="0"/>
              <a:t/>
            </a:r>
            <a:br>
              <a:rPr lang="ru-RU" sz="3200" i="1" dirty="0"/>
            </a:br>
            <a:r>
              <a:rPr lang="ru-RU" dirty="0"/>
              <a:t/>
            </a:r>
            <a:br>
              <a:rPr lang="ru-RU" dirty="0"/>
            </a:br>
            <a:r>
              <a:rPr lang="ru-RU" dirty="0" smtClean="0"/>
              <a:t> </a:t>
            </a:r>
            <a:endParaRPr lang="ru-RU" dirty="0"/>
          </a:p>
        </p:txBody>
      </p:sp>
    </p:spTree>
    <p:extLst>
      <p:ext uri="{BB962C8B-B14F-4D97-AF65-F5344CB8AC3E}">
        <p14:creationId xmlns:p14="http://schemas.microsoft.com/office/powerpoint/2010/main" val="355722655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296144"/>
          </a:xfrm>
          <a:solidFill>
            <a:schemeClr val="accent2">
              <a:lumMod val="20000"/>
              <a:lumOff val="80000"/>
            </a:schemeClr>
          </a:solidFill>
        </p:spPr>
        <p:txBody>
          <a:bodyPr>
            <a:normAutofit/>
          </a:bodyPr>
          <a:lstStyle/>
          <a:p>
            <a:pPr algn="l"/>
            <a:r>
              <a:rPr lang="ru-RU" sz="2400" b="1" dirty="0" smtClean="0">
                <a:solidFill>
                  <a:srgbClr val="FF0000"/>
                </a:solidFill>
              </a:rPr>
              <a:t>эксплуатация  ТС запрещена </a:t>
            </a:r>
            <a:r>
              <a:rPr lang="ru-RU" sz="2400" b="1" dirty="0" smtClean="0"/>
              <a:t>без огнетушителя, аптечки и знака аварийной остановки, </a:t>
            </a:r>
            <a:r>
              <a:rPr lang="ru-RU" sz="2400" b="1" dirty="0" smtClean="0"/>
              <a:t> </a:t>
            </a:r>
            <a:endParaRPr lang="ru-RU" sz="1800" dirty="0"/>
          </a:p>
        </p:txBody>
      </p:sp>
      <p:pic>
        <p:nvPicPr>
          <p:cNvPr id="9218"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27" y="1556792"/>
            <a:ext cx="630070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Василь\Picture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303" y="4305300"/>
            <a:ext cx="4762500" cy="2552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4437112"/>
            <a:ext cx="3960440" cy="1569660"/>
          </a:xfrm>
          <a:prstGeom prst="rect">
            <a:avLst/>
          </a:prstGeom>
          <a:noFill/>
        </p:spPr>
        <p:txBody>
          <a:bodyPr wrap="square" rtlCol="0">
            <a:spAutoFit/>
          </a:bodyPr>
          <a:lstStyle/>
          <a:p>
            <a:r>
              <a:rPr lang="ru-RU" sz="2400" b="1" dirty="0" smtClean="0"/>
              <a:t>На мотоцикле с коляской иметь аптечку </a:t>
            </a:r>
            <a:r>
              <a:rPr lang="ru-RU" sz="2400" b="1" dirty="0"/>
              <a:t>и </a:t>
            </a:r>
            <a:r>
              <a:rPr lang="ru-RU" sz="2400" b="1" dirty="0" smtClean="0"/>
              <a:t>знак </a:t>
            </a:r>
            <a:r>
              <a:rPr lang="ru-RU" sz="2400" b="1" dirty="0"/>
              <a:t>аварийной </a:t>
            </a:r>
            <a:r>
              <a:rPr lang="ru-RU" sz="2400" b="1" dirty="0" smtClean="0"/>
              <a:t>остановки.</a:t>
            </a:r>
          </a:p>
          <a:p>
            <a:r>
              <a:rPr lang="ru-RU" sz="2400" b="1" dirty="0" smtClean="0"/>
              <a:t>Без коляски ничего не надо. </a:t>
            </a:r>
            <a:endParaRPr lang="ru-RU" sz="2400" b="1" dirty="0"/>
          </a:p>
        </p:txBody>
      </p:sp>
    </p:spTree>
    <p:extLst>
      <p:ext uri="{BB962C8B-B14F-4D97-AF65-F5344CB8AC3E}">
        <p14:creationId xmlns:p14="http://schemas.microsoft.com/office/powerpoint/2010/main" val="415629522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96952"/>
          </a:xfrm>
          <a:solidFill>
            <a:schemeClr val="accent5">
              <a:lumMod val="20000"/>
              <a:lumOff val="80000"/>
            </a:schemeClr>
          </a:solidFill>
        </p:spPr>
        <p:txBody>
          <a:bodyPr>
            <a:normAutofit/>
          </a:bodyPr>
          <a:lstStyle/>
          <a:p>
            <a:pPr algn="l"/>
            <a:r>
              <a:rPr lang="ru-RU" sz="2400" b="1" dirty="0" smtClean="0">
                <a:solidFill>
                  <a:srgbClr val="FF0000"/>
                </a:solidFill>
              </a:rPr>
              <a:t>Вопросы для самоконтроля:</a:t>
            </a:r>
            <a:br>
              <a:rPr lang="ru-RU" sz="2400" b="1" dirty="0" smtClean="0">
                <a:solidFill>
                  <a:srgbClr val="FF0000"/>
                </a:solidFill>
              </a:rPr>
            </a:br>
            <a:r>
              <a:rPr lang="ru-RU" sz="2400" b="1" dirty="0" smtClean="0">
                <a:solidFill>
                  <a:srgbClr val="FF0000"/>
                </a:solidFill>
              </a:rPr>
              <a:t>1. </a:t>
            </a:r>
            <a:r>
              <a:rPr lang="ru-RU" sz="2400" b="1" dirty="0" smtClean="0">
                <a:solidFill>
                  <a:srgbClr val="FF0000"/>
                </a:solidFill>
              </a:rPr>
              <a:t>При </a:t>
            </a:r>
            <a:r>
              <a:rPr lang="ru-RU" sz="2400" b="1" dirty="0">
                <a:solidFill>
                  <a:srgbClr val="FF0000"/>
                </a:solidFill>
              </a:rPr>
              <a:t>возникновении какой неисправности Вам запрещено дальнейшее движение даже до места ремонта или стоянки?</a:t>
            </a:r>
            <a:r>
              <a:rPr lang="ru-RU" sz="2400" dirty="0">
                <a:solidFill>
                  <a:srgbClr val="FF0000"/>
                </a:solidFill>
              </a:rPr>
              <a:t/>
            </a:r>
            <a:br>
              <a:rPr lang="ru-RU" sz="2400" dirty="0">
                <a:solidFill>
                  <a:srgbClr val="FF0000"/>
                </a:solidFill>
              </a:rPr>
            </a:br>
            <a:r>
              <a:rPr lang="ru-RU" sz="2400" b="1" dirty="0"/>
              <a:t>1. Неисправна рабочая тормозная система.</a:t>
            </a:r>
            <a:br>
              <a:rPr lang="ru-RU" sz="2400" b="1" dirty="0"/>
            </a:br>
            <a:r>
              <a:rPr lang="ru-RU" sz="2400" b="1" dirty="0"/>
              <a:t>2. Неисправна система выпуска отработавших газов.</a:t>
            </a:r>
            <a:br>
              <a:rPr lang="ru-RU" sz="2400" b="1" dirty="0"/>
            </a:br>
            <a:r>
              <a:rPr lang="ru-RU" sz="2400" b="1" dirty="0"/>
              <a:t>3. Не работает стеклоомыватель</a:t>
            </a:r>
            <a:r>
              <a:rPr lang="ru-RU" sz="2400" dirty="0"/>
              <a:t/>
            </a:r>
            <a:br>
              <a:rPr lang="ru-RU" sz="2400" dirty="0"/>
            </a:br>
            <a:endParaRPr lang="ru-RU" sz="24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85593241"/>
              </p:ext>
            </p:extLst>
          </p:nvPr>
        </p:nvGraphicFramePr>
        <p:xfrm>
          <a:off x="251520" y="3068960"/>
          <a:ext cx="8579296" cy="3600400"/>
        </p:xfrm>
        <a:graphic>
          <a:graphicData uri="http://schemas.openxmlformats.org/drawingml/2006/table">
            <a:tbl>
              <a:tblPr/>
              <a:tblGrid>
                <a:gridCol w="8579296"/>
              </a:tblGrid>
              <a:tr h="3600400">
                <a:tc>
                  <a:txBody>
                    <a:bodyPr/>
                    <a:lstStyle/>
                    <a:p>
                      <a:r>
                        <a:rPr lang="ru-RU" sz="2800" b="1" dirty="0" smtClean="0">
                          <a:solidFill>
                            <a:srgbClr val="FF0000"/>
                          </a:solidFill>
                          <a:effectLst/>
                        </a:rPr>
                        <a:t>2.При </a:t>
                      </a:r>
                      <a:r>
                        <a:rPr lang="ru-RU" sz="2800" b="1" dirty="0">
                          <a:solidFill>
                            <a:srgbClr val="FF0000"/>
                          </a:solidFill>
                          <a:effectLst/>
                        </a:rPr>
                        <a:t>какой неисправности тормозной системы Вам запрещается эксплуатация транспортного средства?</a:t>
                      </a:r>
                    </a:p>
                    <a:p>
                      <a:r>
                        <a:rPr lang="ru-RU" sz="2800" b="1" dirty="0">
                          <a:effectLst/>
                        </a:rPr>
                        <a:t>1. Не включается контрольная лампа стояночной тормозной системы.</a:t>
                      </a:r>
                    </a:p>
                    <a:p>
                      <a:r>
                        <a:rPr lang="ru-RU" sz="2800" b="1" dirty="0">
                          <a:effectLst/>
                        </a:rPr>
                        <a:t>2. Стояночная тормозная система не обеспечивает неподвижное состояние транспортного средства с полной нагрузкой на уклоне до 16% включительно.</a:t>
                      </a:r>
                    </a:p>
                    <a:p>
                      <a:r>
                        <a:rPr lang="ru-RU" sz="2800" b="1" dirty="0">
                          <a:effectLst/>
                        </a:rPr>
                        <a:t>3. Уменьшен свободный ход педали тормоза.</a:t>
                      </a:r>
                    </a:p>
                  </a:txBody>
                  <a:tcPr anchor="ctr">
                    <a:lnL>
                      <a:noFill/>
                    </a:lnL>
                    <a:lnR>
                      <a:noFill/>
                    </a:lnR>
                    <a:lnT>
                      <a:noFill/>
                    </a:lnT>
                    <a:lnB>
                      <a:noFill/>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07279576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3168352"/>
          </a:xfrm>
          <a:solidFill>
            <a:schemeClr val="accent3">
              <a:lumMod val="20000"/>
              <a:lumOff val="80000"/>
            </a:schemeClr>
          </a:solidFill>
        </p:spPr>
        <p:txBody>
          <a:bodyPr>
            <a:normAutofit/>
          </a:bodyPr>
          <a:lstStyle/>
          <a:p>
            <a:pPr algn="l"/>
            <a:r>
              <a:rPr lang="ru-RU" sz="2800" b="1" dirty="0" smtClean="0">
                <a:solidFill>
                  <a:srgbClr val="FF0000"/>
                </a:solidFill>
              </a:rPr>
              <a:t>3. Разрешается </a:t>
            </a:r>
            <a:r>
              <a:rPr lang="ru-RU" sz="2800" b="1" dirty="0">
                <a:solidFill>
                  <a:srgbClr val="FF0000"/>
                </a:solidFill>
              </a:rPr>
              <a:t>ли Вам устанавливать на одну ось легкового автомобиля шины с различным рисунком протектора?</a:t>
            </a:r>
            <a:br>
              <a:rPr lang="ru-RU" sz="2800" b="1" dirty="0">
                <a:solidFill>
                  <a:srgbClr val="FF0000"/>
                </a:solidFill>
              </a:rPr>
            </a:br>
            <a:r>
              <a:rPr lang="ru-RU" sz="2800" b="1" dirty="0"/>
              <a:t>1. Разрешается на любую ось.</a:t>
            </a:r>
            <a:br>
              <a:rPr lang="ru-RU" sz="2800" b="1" dirty="0"/>
            </a:br>
            <a:r>
              <a:rPr lang="ru-RU" sz="2800" b="1" dirty="0"/>
              <a:t>2. Разрешается только на заднюю ось.</a:t>
            </a:r>
            <a:br>
              <a:rPr lang="ru-RU" sz="2800" b="1" dirty="0"/>
            </a:br>
            <a:r>
              <a:rPr lang="ru-RU" sz="2800" b="1" dirty="0"/>
              <a:t>3. Не </a:t>
            </a:r>
            <a:r>
              <a:rPr lang="ru-RU" sz="2800" b="1" dirty="0" smtClean="0"/>
              <a:t>разрешается</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792547925"/>
              </p:ext>
            </p:extLst>
          </p:nvPr>
        </p:nvGraphicFramePr>
        <p:xfrm>
          <a:off x="0" y="3284984"/>
          <a:ext cx="9144000" cy="3573016"/>
        </p:xfrm>
        <a:graphic>
          <a:graphicData uri="http://schemas.openxmlformats.org/drawingml/2006/table">
            <a:tbl>
              <a:tblPr/>
              <a:tblGrid>
                <a:gridCol w="9144000"/>
              </a:tblGrid>
              <a:tr h="3573016">
                <a:tc>
                  <a:txBody>
                    <a:bodyPr/>
                    <a:lstStyle/>
                    <a:p>
                      <a:r>
                        <a:rPr lang="ru-RU" sz="2800" b="1" dirty="0" smtClean="0">
                          <a:solidFill>
                            <a:srgbClr val="FF0000"/>
                          </a:solidFill>
                          <a:effectLst/>
                        </a:rPr>
                        <a:t>4. В </a:t>
                      </a:r>
                      <a:r>
                        <a:rPr lang="ru-RU" sz="2800" b="1" dirty="0">
                          <a:solidFill>
                            <a:srgbClr val="FF0000"/>
                          </a:solidFill>
                          <a:effectLst/>
                        </a:rPr>
                        <a:t>каком случае Вам разрешается эксплуатация автомобиля?</a:t>
                      </a:r>
                    </a:p>
                    <a:p>
                      <a:r>
                        <a:rPr lang="ru-RU" sz="2800" b="1" dirty="0">
                          <a:effectLst/>
                        </a:rPr>
                        <a:t>1. Шины имеют отслоение протектора или боковины.</a:t>
                      </a:r>
                    </a:p>
                    <a:p>
                      <a:r>
                        <a:rPr lang="ru-RU" sz="2800" b="1" dirty="0">
                          <a:effectLst/>
                        </a:rPr>
                        <a:t>2. Шины имеют порезы, обнажающие корд.</a:t>
                      </a:r>
                    </a:p>
                    <a:p>
                      <a:r>
                        <a:rPr lang="ru-RU" sz="2800" b="1" dirty="0">
                          <a:effectLst/>
                        </a:rPr>
                        <a:t>3. На заднюю ось автомобиля установлены шины с восстановленным рисунком протектора.</a:t>
                      </a:r>
                    </a:p>
                  </a:txBody>
                  <a:tcPr anchor="ctr">
                    <a:lnL>
                      <a:noFill/>
                    </a:lnL>
                    <a:lnR>
                      <a:noFill/>
                    </a:lnR>
                    <a:lnT>
                      <a:noFill/>
                    </a:lnT>
                    <a:lnB>
                      <a:noFill/>
                    </a:lnB>
                    <a:solidFill>
                      <a:schemeClr val="accent5">
                        <a:lumMod val="20000"/>
                        <a:lumOff val="80000"/>
                      </a:schemeClr>
                    </a:solidFill>
                  </a:tcPr>
                </a:tc>
              </a:tr>
            </a:tbl>
          </a:graphicData>
        </a:graphic>
      </p:graphicFrame>
      <p:sp>
        <p:nvSpPr>
          <p:cNvPr id="5" name="Rectangle 1"/>
          <p:cNvSpPr>
            <a:spLocks noChangeArrowheads="1"/>
          </p:cNvSpPr>
          <p:nvPr/>
        </p:nvSpPr>
        <p:spPr bwMode="auto">
          <a:xfrm>
            <a:off x="457200" y="42989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3642072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54564782"/>
              </p:ext>
            </p:extLst>
          </p:nvPr>
        </p:nvGraphicFramePr>
        <p:xfrm>
          <a:off x="0" y="3068960"/>
          <a:ext cx="8964488" cy="3456384"/>
        </p:xfrm>
        <a:graphic>
          <a:graphicData uri="http://schemas.openxmlformats.org/drawingml/2006/table">
            <a:tbl>
              <a:tblPr/>
              <a:tblGrid>
                <a:gridCol w="8964488"/>
              </a:tblGrid>
              <a:tr h="3456384">
                <a:tc>
                  <a:txBody>
                    <a:bodyPr/>
                    <a:lstStyle/>
                    <a:p>
                      <a:r>
                        <a:rPr lang="ru-RU" sz="2800" b="1" dirty="0" smtClean="0">
                          <a:solidFill>
                            <a:srgbClr val="FF0000"/>
                          </a:solidFill>
                          <a:effectLst/>
                        </a:rPr>
                        <a:t>6. В </a:t>
                      </a:r>
                      <a:r>
                        <a:rPr lang="ru-RU" sz="2800" b="1" dirty="0">
                          <a:solidFill>
                            <a:srgbClr val="FF0000"/>
                          </a:solidFill>
                          <a:effectLst/>
                        </a:rPr>
                        <a:t>каком случае Вам разрешается эксплуатация транспортного средства?</a:t>
                      </a:r>
                    </a:p>
                    <a:p>
                      <a:r>
                        <a:rPr lang="ru-RU" sz="2800" b="1" dirty="0">
                          <a:effectLst/>
                        </a:rPr>
                        <a:t>1. Загрязнены внешние световые приборы.</a:t>
                      </a:r>
                    </a:p>
                    <a:p>
                      <a:r>
                        <a:rPr lang="ru-RU" sz="2800" b="1" dirty="0">
                          <a:effectLst/>
                        </a:rPr>
                        <a:t>2. Нарушена регулировка фар.</a:t>
                      </a:r>
                    </a:p>
                    <a:p>
                      <a:r>
                        <a:rPr lang="ru-RU" sz="2800" b="1" dirty="0">
                          <a:effectLst/>
                        </a:rPr>
                        <a:t>3. На световых приборах используются </a:t>
                      </a:r>
                      <a:r>
                        <a:rPr lang="ru-RU" sz="2800" b="1" dirty="0" err="1">
                          <a:effectLst/>
                        </a:rPr>
                        <a:t>рассеиватели</a:t>
                      </a:r>
                      <a:r>
                        <a:rPr lang="ru-RU" sz="2800" b="1" dirty="0">
                          <a:effectLst/>
                        </a:rPr>
                        <a:t>, не соответствующие типу данного светового прибора.</a:t>
                      </a:r>
                    </a:p>
                    <a:p>
                      <a:r>
                        <a:rPr lang="ru-RU" sz="2800" b="1" dirty="0">
                          <a:effectLst/>
                        </a:rPr>
                        <a:t>4. Отсутствуют противотуманные фары.</a:t>
                      </a:r>
                    </a:p>
                  </a:txBody>
                  <a:tcPr anchor="ctr">
                    <a:lnL>
                      <a:noFill/>
                    </a:lnL>
                    <a:lnR>
                      <a:noFill/>
                    </a:lnR>
                    <a:lnT>
                      <a:noFill/>
                    </a:lnT>
                    <a:lnB>
                      <a:noFill/>
                    </a:lnB>
                    <a:solidFill>
                      <a:schemeClr val="accent3">
                        <a:lumMod val="20000"/>
                        <a:lumOff val="80000"/>
                      </a:schemeClr>
                    </a:solidFill>
                  </a:tcPr>
                </a:tc>
              </a:tr>
            </a:tbl>
          </a:graphicData>
        </a:graphic>
      </p:graphicFrame>
      <p:sp>
        <p:nvSpPr>
          <p:cNvPr id="5" name="Rectangle 1"/>
          <p:cNvSpPr>
            <a:spLocks noGrp="1" noChangeArrowheads="1"/>
          </p:cNvSpPr>
          <p:nvPr>
            <p:ph type="title"/>
          </p:nvPr>
        </p:nvSpPr>
        <p:spPr bwMode="auto">
          <a:xfrm>
            <a:off x="251520" y="66690"/>
            <a:ext cx="8424936" cy="2761598"/>
          </a:xfrm>
          <a:prstGeom prst="rect">
            <a:avLst/>
          </a:prstGeom>
          <a:solidFill>
            <a:schemeClr val="accent6">
              <a:lumMod val="20000"/>
              <a:lumOff val="80000"/>
            </a:schemeClr>
          </a:solidFill>
          <a:ln>
            <a:noFill/>
          </a:ln>
          <a:effectLst/>
        </p:spPr>
        <p:txBody>
          <a:bodyPr vert="horz" wrap="square" lIns="0" tIns="174570" rIns="0" bIns="0" numCol="1" anchor="ctr" anchorCtr="0" compatLnSpc="1">
            <a:prstTxWarp prst="textNoShape">
              <a:avLst/>
            </a:prstTxWarp>
            <a:spAutoFit/>
          </a:bodyPr>
          <a:lstStyle/>
          <a:p>
            <a:pPr algn="l"/>
            <a:r>
              <a:rPr lang="ru-RU" sz="2800" b="1" dirty="0" smtClean="0">
                <a:solidFill>
                  <a:srgbClr val="FF0000"/>
                </a:solidFill>
              </a:rPr>
              <a:t>5. В </a:t>
            </a:r>
            <a:r>
              <a:rPr lang="ru-RU" sz="2800" b="1" dirty="0">
                <a:solidFill>
                  <a:srgbClr val="FF0000"/>
                </a:solidFill>
              </a:rPr>
              <a:t>каком случае Вам разрешается эксплуатация автомобиля?</a:t>
            </a:r>
            <a:br>
              <a:rPr lang="ru-RU" sz="2800" b="1" dirty="0">
                <a:solidFill>
                  <a:srgbClr val="FF0000"/>
                </a:solidFill>
              </a:rPr>
            </a:br>
            <a:r>
              <a:rPr lang="ru-RU" sz="2800" b="1" dirty="0"/>
              <a:t>1. Не работают в установленном режиме стеклоочистители.</a:t>
            </a:r>
            <a:br>
              <a:rPr lang="ru-RU" sz="2800" b="1" dirty="0"/>
            </a:br>
            <a:r>
              <a:rPr lang="ru-RU" sz="2800" b="1" dirty="0"/>
              <a:t>2. Не работают стеклоомыватели.</a:t>
            </a:r>
            <a:br>
              <a:rPr lang="ru-RU" sz="2800" b="1" dirty="0"/>
            </a:br>
            <a:r>
              <a:rPr lang="ru-RU" sz="2800" b="1" dirty="0"/>
              <a:t>3. Не работает стеклоподъёмник</a:t>
            </a:r>
            <a:r>
              <a:rPr lang="ru-RU" sz="2800" b="1" dirty="0" smtClean="0"/>
              <a:t>.</a:t>
            </a:r>
            <a:endParaRPr lang="ru-RU" sz="2800" b="1" dirty="0"/>
          </a:p>
        </p:txBody>
      </p:sp>
    </p:spTree>
    <p:extLst>
      <p:ext uri="{BB962C8B-B14F-4D97-AF65-F5344CB8AC3E}">
        <p14:creationId xmlns:p14="http://schemas.microsoft.com/office/powerpoint/2010/main" val="154020861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3312368"/>
          </a:xfrm>
          <a:solidFill>
            <a:schemeClr val="accent6">
              <a:lumMod val="20000"/>
              <a:lumOff val="80000"/>
            </a:schemeClr>
          </a:solidFill>
        </p:spPr>
        <p:txBody>
          <a:bodyPr>
            <a:normAutofit fontScale="90000"/>
          </a:bodyPr>
          <a:lstStyle/>
          <a:p>
            <a:pPr algn="l"/>
            <a:r>
              <a:rPr lang="ru-RU" sz="2800" b="1" dirty="0" smtClean="0">
                <a:solidFill>
                  <a:srgbClr val="FF0000"/>
                </a:solidFill>
              </a:rPr>
              <a:t>7. В </a:t>
            </a:r>
            <a:r>
              <a:rPr lang="ru-RU" sz="2800" b="1" dirty="0">
                <a:solidFill>
                  <a:srgbClr val="FF0000"/>
                </a:solidFill>
              </a:rPr>
              <a:t>каких случаях запрещается эксплуатация мотоцикла?</a:t>
            </a:r>
            <a:br>
              <a:rPr lang="ru-RU" sz="2800" b="1" dirty="0">
                <a:solidFill>
                  <a:srgbClr val="FF0000"/>
                </a:solidFill>
              </a:rPr>
            </a:br>
            <a:r>
              <a:rPr lang="ru-RU" sz="2800" b="1" dirty="0"/>
              <a:t>1. При отсутствии предусмотренных конструкцией дуг безопасности, подножек, поперечных рукояток для пассажиров на седле.</a:t>
            </a:r>
            <a:br>
              <a:rPr lang="ru-RU" sz="2800" b="1" dirty="0"/>
            </a:br>
            <a:r>
              <a:rPr lang="ru-RU" sz="2800" b="1" dirty="0"/>
              <a:t>2. Только при отсутствии предусмотренных конструкцией дуг безопасности.</a:t>
            </a:r>
            <a:br>
              <a:rPr lang="ru-RU" sz="2800" b="1" dirty="0"/>
            </a:br>
            <a:r>
              <a:rPr lang="ru-RU" sz="2800" b="1" dirty="0"/>
              <a:t>3. Только при отсутствии предусмотренных конструкцией подножек, поперечных рукояток для пассажиров на </a:t>
            </a:r>
            <a:r>
              <a:rPr lang="ru-RU" sz="2800" b="1" dirty="0" smtClean="0"/>
              <a:t>седле</a:t>
            </a:r>
            <a:endParaRPr lang="ru-RU" sz="2800" b="1" dirty="0"/>
          </a:p>
        </p:txBody>
      </p:sp>
      <p:sp>
        <p:nvSpPr>
          <p:cNvPr id="3" name="Объект 2"/>
          <p:cNvSpPr>
            <a:spLocks noGrp="1"/>
          </p:cNvSpPr>
          <p:nvPr>
            <p:ph idx="1"/>
          </p:nvPr>
        </p:nvSpPr>
        <p:spPr>
          <a:xfrm>
            <a:off x="107504" y="3573016"/>
            <a:ext cx="8579296" cy="3284984"/>
          </a:xfrm>
          <a:solidFill>
            <a:schemeClr val="accent3">
              <a:lumMod val="20000"/>
              <a:lumOff val="80000"/>
            </a:schemeClr>
          </a:solidFill>
        </p:spPr>
        <p:txBody>
          <a:bodyPr/>
          <a:lstStyle/>
          <a:p>
            <a:pPr marL="0" indent="0">
              <a:buNone/>
            </a:pPr>
            <a:r>
              <a:rPr lang="ru-RU" b="1" dirty="0" smtClean="0">
                <a:solidFill>
                  <a:srgbClr val="FF0000"/>
                </a:solidFill>
              </a:rPr>
              <a:t>8. Разрешается </a:t>
            </a:r>
            <a:r>
              <a:rPr lang="ru-RU" b="1" dirty="0">
                <a:solidFill>
                  <a:srgbClr val="FF0000"/>
                </a:solidFill>
              </a:rPr>
              <a:t>ли устанавливать шторки или жалюзи на заднем стекле легкового автомобиля?</a:t>
            </a:r>
            <a:endParaRPr lang="ru-RU" dirty="0">
              <a:solidFill>
                <a:srgbClr val="FF0000"/>
              </a:solidFill>
            </a:endParaRPr>
          </a:p>
          <a:p>
            <a:r>
              <a:rPr lang="ru-RU" b="1" dirty="0"/>
              <a:t>1.</a:t>
            </a:r>
            <a:r>
              <a:rPr lang="ru-RU" dirty="0"/>
              <a:t> Разрешается только при наличии с обеих сторон зеркал заднего вида.</a:t>
            </a:r>
          </a:p>
          <a:p>
            <a:r>
              <a:rPr lang="ru-RU" b="1" dirty="0"/>
              <a:t>2.</a:t>
            </a:r>
            <a:r>
              <a:rPr lang="ru-RU" dirty="0"/>
              <a:t> Запрещается.</a:t>
            </a:r>
            <a:endParaRPr lang="ru-RU" dirty="0">
              <a:effectLst/>
            </a:endParaRPr>
          </a:p>
        </p:txBody>
      </p:sp>
    </p:spTree>
    <p:extLst>
      <p:ext uri="{BB962C8B-B14F-4D97-AF65-F5344CB8AC3E}">
        <p14:creationId xmlns:p14="http://schemas.microsoft.com/office/powerpoint/2010/main" val="363511075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579296" cy="2808312"/>
          </a:xfrm>
          <a:solidFill>
            <a:schemeClr val="accent6">
              <a:lumMod val="20000"/>
              <a:lumOff val="80000"/>
            </a:schemeClr>
          </a:solidFill>
        </p:spPr>
        <p:txBody>
          <a:bodyPr>
            <a:noAutofit/>
          </a:bodyPr>
          <a:lstStyle/>
          <a:p>
            <a:pPr algn="l"/>
            <a:r>
              <a:rPr lang="ru-RU" sz="2400" b="1" dirty="0" smtClean="0">
                <a:solidFill>
                  <a:srgbClr val="FF0000"/>
                </a:solidFill>
              </a:rPr>
              <a:t>9. Как </a:t>
            </a:r>
            <a:r>
              <a:rPr lang="ru-RU" sz="2400" b="1" dirty="0">
                <a:solidFill>
                  <a:srgbClr val="FF0000"/>
                </a:solidFill>
              </a:rPr>
              <a:t>Вы должны поступить, если во время движения отказал в работе спидометр?</a:t>
            </a:r>
            <a:br>
              <a:rPr lang="ru-RU" sz="2400" b="1" dirty="0">
                <a:solidFill>
                  <a:srgbClr val="FF0000"/>
                </a:solidFill>
              </a:rPr>
            </a:br>
            <a:r>
              <a:rPr lang="ru-RU" sz="2400" b="1" dirty="0"/>
              <a:t>1. Продолжить намеченную поездку с особой осторожностью.</a:t>
            </a:r>
            <a:br>
              <a:rPr lang="ru-RU" sz="2400" b="1" dirty="0"/>
            </a:br>
            <a:r>
              <a:rPr lang="ru-RU" sz="2400" b="1" dirty="0"/>
              <a:t>2. Прекратить дальнейшее движение.</a:t>
            </a:r>
            <a:br>
              <a:rPr lang="ru-RU" sz="2400" b="1" dirty="0"/>
            </a:br>
            <a:r>
              <a:rPr lang="ru-RU" sz="2400" b="1" dirty="0"/>
              <a:t>3. Попытаться устранить неисправность на месте, а если это невозможно, то следовать к месту стоянки или ремонта с соблюдением необходимых мер предосторожности.</a:t>
            </a:r>
            <a:endParaRPr lang="ru-RU" sz="2400" b="1" dirty="0">
              <a:effectLst/>
            </a:endParaRPr>
          </a:p>
        </p:txBody>
      </p:sp>
      <p:sp>
        <p:nvSpPr>
          <p:cNvPr id="3" name="Объект 2"/>
          <p:cNvSpPr>
            <a:spLocks noGrp="1"/>
          </p:cNvSpPr>
          <p:nvPr>
            <p:ph idx="1"/>
          </p:nvPr>
        </p:nvSpPr>
        <p:spPr>
          <a:xfrm>
            <a:off x="457200" y="3212976"/>
            <a:ext cx="8229600" cy="3384376"/>
          </a:xfrm>
          <a:solidFill>
            <a:schemeClr val="accent3">
              <a:lumMod val="20000"/>
              <a:lumOff val="80000"/>
            </a:schemeClr>
          </a:solidFill>
        </p:spPr>
        <p:txBody>
          <a:bodyPr>
            <a:normAutofit/>
          </a:bodyPr>
          <a:lstStyle/>
          <a:p>
            <a:pPr marL="0" indent="0">
              <a:buNone/>
            </a:pPr>
            <a:r>
              <a:rPr lang="ru-RU" sz="2400" b="1" dirty="0" smtClean="0">
                <a:solidFill>
                  <a:srgbClr val="FF0000"/>
                </a:solidFill>
              </a:rPr>
              <a:t>10. При </a:t>
            </a:r>
            <a:r>
              <a:rPr lang="ru-RU" sz="2400" b="1" dirty="0">
                <a:solidFill>
                  <a:srgbClr val="FF0000"/>
                </a:solidFill>
              </a:rPr>
              <a:t>какой неисправности Вам разрешается эксплуатация транспортного средства?</a:t>
            </a:r>
          </a:p>
          <a:p>
            <a:r>
              <a:rPr lang="ru-RU" sz="2400" b="1" dirty="0"/>
              <a:t>1. Не работают запоры горловин топливных баков.</a:t>
            </a:r>
          </a:p>
          <a:p>
            <a:r>
              <a:rPr lang="ru-RU" sz="2400" b="1" dirty="0"/>
              <a:t>2. Не работает механизм регулировки сиденья водителя.</a:t>
            </a:r>
          </a:p>
          <a:p>
            <a:r>
              <a:rPr lang="ru-RU" sz="2400" b="1" dirty="0"/>
              <a:t>3. Не работает устройство обогрева и обдува стекла.</a:t>
            </a:r>
          </a:p>
          <a:p>
            <a:r>
              <a:rPr lang="ru-RU" sz="2400" b="1" dirty="0"/>
              <a:t>4. Не работает стеклоподъёмник.</a:t>
            </a:r>
            <a:endParaRPr lang="ru-RU" sz="2400" b="1" dirty="0">
              <a:effectLst/>
            </a:endParaRPr>
          </a:p>
        </p:txBody>
      </p:sp>
    </p:spTree>
    <p:extLst>
      <p:ext uri="{BB962C8B-B14F-4D97-AF65-F5344CB8AC3E}">
        <p14:creationId xmlns:p14="http://schemas.microsoft.com/office/powerpoint/2010/main" val="99488898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6632"/>
            <a:ext cx="8784976" cy="6124754"/>
          </a:xfrm>
          <a:prstGeom prst="rect">
            <a:avLst/>
          </a:prstGeom>
          <a:noFill/>
        </p:spPr>
        <p:txBody>
          <a:bodyPr wrap="square" rtlCol="0">
            <a:spAutoFit/>
          </a:bodyPr>
          <a:lstStyle/>
          <a:p>
            <a:r>
              <a:rPr lang="ru-RU" sz="2800" b="1" dirty="0" smtClean="0">
                <a:solidFill>
                  <a:srgbClr val="FF0000"/>
                </a:solidFill>
              </a:rPr>
              <a:t>11. Запрещается </a:t>
            </a:r>
            <a:r>
              <a:rPr lang="ru-RU" sz="2800" b="1" dirty="0">
                <a:solidFill>
                  <a:srgbClr val="FF0000"/>
                </a:solidFill>
              </a:rPr>
              <a:t>эксплуатация </a:t>
            </a:r>
            <a:r>
              <a:rPr lang="ru-RU" sz="2800" b="1" dirty="0" err="1">
                <a:solidFill>
                  <a:srgbClr val="FF0000"/>
                </a:solidFill>
              </a:rPr>
              <a:t>мототранспортных</a:t>
            </a:r>
            <a:r>
              <a:rPr lang="ru-RU" sz="2800" b="1" dirty="0">
                <a:solidFill>
                  <a:srgbClr val="FF0000"/>
                </a:solidFill>
              </a:rPr>
              <a:t> средств (категории L), если остаточная глубина рисунка протектора шин </a:t>
            </a:r>
            <a:r>
              <a:rPr lang="ru-RU" sz="2800" b="1" dirty="0" smtClean="0">
                <a:solidFill>
                  <a:srgbClr val="FF0000"/>
                </a:solidFill>
              </a:rPr>
              <a:t> составляет </a:t>
            </a:r>
            <a:r>
              <a:rPr lang="ru-RU" sz="2800" b="1" dirty="0">
                <a:solidFill>
                  <a:srgbClr val="FF0000"/>
                </a:solidFill>
              </a:rPr>
              <a:t>не более:</a:t>
            </a:r>
          </a:p>
          <a:p>
            <a:r>
              <a:rPr lang="ru-RU" sz="2800" dirty="0" smtClean="0"/>
              <a:t>1. 0,8 </a:t>
            </a:r>
            <a:r>
              <a:rPr lang="ru-RU" sz="2800" dirty="0"/>
              <a:t>мм</a:t>
            </a:r>
          </a:p>
          <a:p>
            <a:r>
              <a:rPr lang="ru-RU" sz="2800" dirty="0" smtClean="0"/>
              <a:t>2. 1,0 </a:t>
            </a:r>
            <a:r>
              <a:rPr lang="ru-RU" sz="2800" dirty="0"/>
              <a:t>мм</a:t>
            </a:r>
          </a:p>
          <a:p>
            <a:r>
              <a:rPr lang="ru-RU" sz="2800" dirty="0" smtClean="0"/>
              <a:t>3. 1,6 </a:t>
            </a:r>
            <a:r>
              <a:rPr lang="ru-RU" sz="2800" dirty="0"/>
              <a:t>мм</a:t>
            </a:r>
          </a:p>
          <a:p>
            <a:r>
              <a:rPr lang="ru-RU" sz="2800" dirty="0" smtClean="0"/>
              <a:t>4. 2,0 мм</a:t>
            </a:r>
          </a:p>
          <a:p>
            <a:endParaRPr lang="ru-RU" sz="2800" dirty="0" smtClean="0"/>
          </a:p>
          <a:p>
            <a:r>
              <a:rPr lang="ru-RU" sz="2800" b="1" dirty="0" smtClean="0">
                <a:solidFill>
                  <a:srgbClr val="FF0000"/>
                </a:solidFill>
              </a:rPr>
              <a:t>12. Какие </a:t>
            </a:r>
            <a:r>
              <a:rPr lang="ru-RU" sz="2800" b="1" dirty="0">
                <a:solidFill>
                  <a:srgbClr val="FF0000"/>
                </a:solidFill>
              </a:rPr>
              <a:t>из перечисленных транспортных средств разрешается эксплуатировать без огнетушителя?</a:t>
            </a:r>
          </a:p>
          <a:p>
            <a:r>
              <a:rPr lang="ru-RU" sz="2800" dirty="0" smtClean="0"/>
              <a:t>1.Только </a:t>
            </a:r>
            <a:r>
              <a:rPr lang="ru-RU" sz="2800" dirty="0"/>
              <a:t>мотоциклы без бокового прицепа</a:t>
            </a:r>
          </a:p>
          <a:p>
            <a:r>
              <a:rPr lang="ru-RU" sz="2800" dirty="0" smtClean="0"/>
              <a:t>2. Любые </a:t>
            </a:r>
            <a:r>
              <a:rPr lang="ru-RU" sz="2800" dirty="0"/>
              <a:t>мотоциклы</a:t>
            </a:r>
          </a:p>
          <a:p>
            <a:r>
              <a:rPr lang="ru-RU" sz="2800" dirty="0" smtClean="0"/>
              <a:t>3. Все </a:t>
            </a:r>
            <a:r>
              <a:rPr lang="ru-RU" sz="2800" dirty="0"/>
              <a:t>мотоциклы и легковые автомобили</a:t>
            </a:r>
          </a:p>
          <a:p>
            <a:endParaRPr lang="ru-RU" sz="2800" dirty="0"/>
          </a:p>
        </p:txBody>
      </p:sp>
    </p:spTree>
    <p:extLst>
      <p:ext uri="{BB962C8B-B14F-4D97-AF65-F5344CB8AC3E}">
        <p14:creationId xmlns:p14="http://schemas.microsoft.com/office/powerpoint/2010/main" val="66292471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solidFill>
            <a:schemeClr val="tx2">
              <a:lumMod val="40000"/>
              <a:lumOff val="60000"/>
            </a:schemeClr>
          </a:solidFill>
        </p:spPr>
        <p:txBody>
          <a:bodyPr>
            <a:normAutofit/>
          </a:bodyPr>
          <a:lstStyle/>
          <a:p>
            <a:r>
              <a:rPr lang="ru-RU" sz="3200" b="1" dirty="0">
                <a:solidFill>
                  <a:srgbClr val="FF0000"/>
                </a:solidFill>
              </a:rPr>
              <a:t>Запрещается движение, если: </a:t>
            </a:r>
            <a:br>
              <a:rPr lang="ru-RU" sz="3200" b="1" dirty="0">
                <a:solidFill>
                  <a:srgbClr val="FF0000"/>
                </a:solidFill>
              </a:rPr>
            </a:br>
            <a:r>
              <a:rPr lang="ru-RU" sz="3200" b="1" dirty="0">
                <a:solidFill>
                  <a:srgbClr val="FFFF00"/>
                </a:solidFill>
              </a:rPr>
              <a:t>1. Неисправна рабочая тормозная система</a:t>
            </a:r>
            <a:r>
              <a:rPr lang="ru-RU" sz="3200" b="1" dirty="0" smtClean="0">
                <a:solidFill>
                  <a:srgbClr val="FFFF00"/>
                </a:solidFill>
              </a:rPr>
              <a:t>.</a:t>
            </a:r>
            <a:endParaRPr lang="ru-RU" sz="3200" dirty="0">
              <a:solidFill>
                <a:srgbClr val="FFFF00"/>
              </a:solidFill>
            </a:endParaRPr>
          </a:p>
        </p:txBody>
      </p:sp>
      <p:pic>
        <p:nvPicPr>
          <p:cNvPr id="1026"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2910680"/>
            <a:ext cx="9067168" cy="362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90604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36496" cy="5632311"/>
          </a:xfrm>
          <a:prstGeom prst="rect">
            <a:avLst/>
          </a:prstGeom>
          <a:noFill/>
        </p:spPr>
        <p:txBody>
          <a:bodyPr wrap="square" rtlCol="0">
            <a:spAutoFit/>
          </a:bodyPr>
          <a:lstStyle/>
          <a:p>
            <a:r>
              <a:rPr lang="ru-RU" sz="2400" b="1" dirty="0" smtClean="0">
                <a:solidFill>
                  <a:srgbClr val="FF0000"/>
                </a:solidFill>
              </a:rPr>
              <a:t>13.В </a:t>
            </a:r>
            <a:r>
              <a:rPr lang="ru-RU" sz="2400" b="1" dirty="0">
                <a:solidFill>
                  <a:srgbClr val="FF0000"/>
                </a:solidFill>
              </a:rPr>
              <a:t>каком случае разрешается эксплуатация транспортного средства?</a:t>
            </a:r>
          </a:p>
          <a:p>
            <a:r>
              <a:rPr lang="ru-RU" sz="2400" dirty="0" smtClean="0"/>
              <a:t>1. Загрязнены </a:t>
            </a:r>
            <a:r>
              <a:rPr lang="ru-RU" sz="2400" dirty="0"/>
              <a:t>внешние световые приборы</a:t>
            </a:r>
          </a:p>
          <a:p>
            <a:r>
              <a:rPr lang="ru-RU" sz="2400" dirty="0" smtClean="0"/>
              <a:t>2. Регулировка </a:t>
            </a:r>
            <a:r>
              <a:rPr lang="ru-RU" sz="2400" dirty="0"/>
              <a:t>фар не соответствует установленным требованиям</a:t>
            </a:r>
          </a:p>
          <a:p>
            <a:r>
              <a:rPr lang="ru-RU" sz="2400" dirty="0" smtClean="0"/>
              <a:t>3. На </a:t>
            </a:r>
            <a:r>
              <a:rPr lang="ru-RU" sz="2400" dirty="0"/>
              <a:t>световых приборах используются </a:t>
            </a:r>
            <a:r>
              <a:rPr lang="ru-RU" sz="2400" dirty="0" err="1"/>
              <a:t>рассеиватели</a:t>
            </a:r>
            <a:r>
              <a:rPr lang="ru-RU" sz="2400" dirty="0"/>
              <a:t> и лампы, не соответствующие типу данного светового прибора</a:t>
            </a:r>
          </a:p>
          <a:p>
            <a:r>
              <a:rPr lang="ru-RU" sz="2400" dirty="0" smtClean="0"/>
              <a:t>4. На </a:t>
            </a:r>
            <a:r>
              <a:rPr lang="ru-RU" sz="2400" dirty="0"/>
              <a:t>транспортном средстве спереди установлены световые приборы с огнями оранжевого </a:t>
            </a:r>
            <a:r>
              <a:rPr lang="ru-RU" sz="2400" dirty="0" smtClean="0"/>
              <a:t>цвета.</a:t>
            </a:r>
          </a:p>
          <a:p>
            <a:r>
              <a:rPr lang="ru-RU" sz="2400" b="1" dirty="0" smtClean="0">
                <a:solidFill>
                  <a:srgbClr val="FF0000"/>
                </a:solidFill>
              </a:rPr>
              <a:t>14. При </a:t>
            </a:r>
            <a:r>
              <a:rPr lang="ru-RU" sz="2400" b="1" dirty="0">
                <a:solidFill>
                  <a:srgbClr val="FF0000"/>
                </a:solidFill>
              </a:rPr>
              <a:t>каком максимальном значении суммарного люфта в рулевом управлении допускается эксплуатация легкового автомобиля?</a:t>
            </a:r>
          </a:p>
          <a:p>
            <a:r>
              <a:rPr lang="ru-RU" sz="2400" dirty="0" smtClean="0"/>
              <a:t>1. 10 </a:t>
            </a:r>
            <a:r>
              <a:rPr lang="ru-RU" sz="2400" dirty="0"/>
              <a:t>градусов</a:t>
            </a:r>
          </a:p>
          <a:p>
            <a:r>
              <a:rPr lang="ru-RU" sz="2400" dirty="0" smtClean="0"/>
              <a:t>2. 20 </a:t>
            </a:r>
            <a:r>
              <a:rPr lang="ru-RU" sz="2400" dirty="0"/>
              <a:t>градусов</a:t>
            </a:r>
          </a:p>
          <a:p>
            <a:r>
              <a:rPr lang="ru-RU" sz="2400" dirty="0" smtClean="0"/>
              <a:t>3. 25 </a:t>
            </a:r>
            <a:r>
              <a:rPr lang="ru-RU" sz="2400" dirty="0"/>
              <a:t>градусов</a:t>
            </a:r>
          </a:p>
          <a:p>
            <a:endParaRPr lang="ru-RU" sz="2400" dirty="0"/>
          </a:p>
        </p:txBody>
      </p:sp>
    </p:spTree>
    <p:extLst>
      <p:ext uri="{BB962C8B-B14F-4D97-AF65-F5344CB8AC3E}">
        <p14:creationId xmlns:p14="http://schemas.microsoft.com/office/powerpoint/2010/main" val="379369660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451"/>
            <a:ext cx="9144000" cy="7417415"/>
          </a:xfrm>
          <a:prstGeom prst="rect">
            <a:avLst/>
          </a:prstGeom>
        </p:spPr>
        <p:txBody>
          <a:bodyPr wrap="square">
            <a:spAutoFit/>
          </a:bodyPr>
          <a:lstStyle/>
          <a:p>
            <a:r>
              <a:rPr lang="ru-RU" sz="2800" b="1" dirty="0" smtClean="0">
                <a:solidFill>
                  <a:srgbClr val="FF0000"/>
                </a:solidFill>
              </a:rPr>
              <a:t>15. Эксплуатировать </a:t>
            </a:r>
            <a:r>
              <a:rPr lang="ru-RU" sz="2800" b="1" dirty="0">
                <a:solidFill>
                  <a:srgbClr val="FF0000"/>
                </a:solidFill>
              </a:rPr>
              <a:t>грузовой автомобиль с разрешенной максимальной массой не более 3,5 т можно при отсутствии:</a:t>
            </a:r>
          </a:p>
          <a:p>
            <a:r>
              <a:rPr lang="ru-RU" sz="2800" dirty="0" smtClean="0"/>
              <a:t>1. Аптечки</a:t>
            </a:r>
            <a:endParaRPr lang="ru-RU" sz="2800" dirty="0"/>
          </a:p>
          <a:p>
            <a:r>
              <a:rPr lang="ru-RU" sz="2800" dirty="0" smtClean="0"/>
              <a:t>2.Огнетушителя</a:t>
            </a:r>
            <a:endParaRPr lang="ru-RU" sz="2800" dirty="0"/>
          </a:p>
          <a:p>
            <a:r>
              <a:rPr lang="ru-RU" sz="2800" dirty="0" smtClean="0"/>
              <a:t>3. Знака </a:t>
            </a:r>
            <a:r>
              <a:rPr lang="ru-RU" sz="2800" dirty="0"/>
              <a:t>аварийной остановки</a:t>
            </a:r>
          </a:p>
          <a:p>
            <a:r>
              <a:rPr lang="ru-RU" sz="2800" dirty="0" smtClean="0"/>
              <a:t>4. Противооткатных упоров</a:t>
            </a:r>
          </a:p>
          <a:p>
            <a:r>
              <a:rPr lang="ru-RU" sz="2800" b="1" dirty="0" smtClean="0">
                <a:solidFill>
                  <a:srgbClr val="FF0000"/>
                </a:solidFill>
              </a:rPr>
              <a:t>16. В </a:t>
            </a:r>
            <a:r>
              <a:rPr lang="ru-RU" sz="2800" b="1" dirty="0">
                <a:solidFill>
                  <a:srgbClr val="FF0000"/>
                </a:solidFill>
              </a:rPr>
              <a:t>каких случаях разрешается эксплуатация </a:t>
            </a:r>
            <a:r>
              <a:rPr lang="ru-RU" sz="2800" b="1" dirty="0" smtClean="0">
                <a:solidFill>
                  <a:srgbClr val="FF0000"/>
                </a:solidFill>
              </a:rPr>
              <a:t> ТС ?</a:t>
            </a:r>
            <a:endParaRPr lang="ru-RU" sz="2800" b="1" dirty="0">
              <a:solidFill>
                <a:srgbClr val="FF0000"/>
              </a:solidFill>
            </a:endParaRPr>
          </a:p>
          <a:p>
            <a:r>
              <a:rPr lang="ru-RU" sz="2800" dirty="0" smtClean="0"/>
              <a:t>1. Содержание </a:t>
            </a:r>
            <a:r>
              <a:rPr lang="ru-RU" sz="2800" dirty="0"/>
              <a:t>вредных веществ в отработавших газах или их </a:t>
            </a:r>
            <a:r>
              <a:rPr lang="ru-RU" sz="2800" dirty="0" err="1"/>
              <a:t>дымность</a:t>
            </a:r>
            <a:r>
              <a:rPr lang="ru-RU" sz="2800" dirty="0"/>
              <a:t> превышают установленные нормы</a:t>
            </a:r>
          </a:p>
          <a:p>
            <a:r>
              <a:rPr lang="ru-RU" sz="2800" dirty="0" smtClean="0"/>
              <a:t>2. Нарушена </a:t>
            </a:r>
            <a:r>
              <a:rPr lang="ru-RU" sz="2800" dirty="0"/>
              <a:t>герметичность системы питания (топливной системы)</a:t>
            </a:r>
          </a:p>
          <a:p>
            <a:r>
              <a:rPr lang="ru-RU" sz="2800" dirty="0" smtClean="0"/>
              <a:t>3. Не </a:t>
            </a:r>
            <a:r>
              <a:rPr lang="ru-RU" sz="2800" dirty="0"/>
              <a:t>работает указатель температуры охлаждающей жидкости</a:t>
            </a:r>
          </a:p>
          <a:p>
            <a:r>
              <a:rPr lang="ru-RU" sz="2800" dirty="0" smtClean="0"/>
              <a:t>4. Уровень </a:t>
            </a:r>
            <a:r>
              <a:rPr lang="ru-RU" sz="2800" dirty="0"/>
              <a:t>внешнего шума превышает установленные нормы</a:t>
            </a:r>
          </a:p>
          <a:p>
            <a:endParaRPr lang="ru-RU" sz="2800" dirty="0"/>
          </a:p>
        </p:txBody>
      </p:sp>
    </p:spTree>
    <p:extLst>
      <p:ext uri="{BB962C8B-B14F-4D97-AF65-F5344CB8AC3E}">
        <p14:creationId xmlns:p14="http://schemas.microsoft.com/office/powerpoint/2010/main" val="20306880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86" y="0"/>
            <a:ext cx="9133114" cy="6124754"/>
          </a:xfrm>
          <a:prstGeom prst="rect">
            <a:avLst/>
          </a:prstGeom>
        </p:spPr>
        <p:txBody>
          <a:bodyPr wrap="square">
            <a:spAutoFit/>
          </a:bodyPr>
          <a:lstStyle/>
          <a:p>
            <a:r>
              <a:rPr lang="ru-RU" sz="2800" b="1" dirty="0" smtClean="0">
                <a:solidFill>
                  <a:srgbClr val="FF0000"/>
                </a:solidFill>
              </a:rPr>
              <a:t>17. Дальнейшее </a:t>
            </a:r>
            <a:r>
              <a:rPr lang="ru-RU" sz="2800" b="1" dirty="0">
                <a:solidFill>
                  <a:srgbClr val="FF0000"/>
                </a:solidFill>
              </a:rPr>
              <a:t>движение транспортного средства (даже к месту стоянки или ремонта) при </a:t>
            </a:r>
            <a:r>
              <a:rPr lang="ru-RU" sz="2800" b="1" dirty="0" err="1">
                <a:solidFill>
                  <a:srgbClr val="FF0000"/>
                </a:solidFill>
              </a:rPr>
              <a:t>негорящих</a:t>
            </a:r>
            <a:r>
              <a:rPr lang="ru-RU" sz="2800" b="1" dirty="0">
                <a:solidFill>
                  <a:srgbClr val="FF0000"/>
                </a:solidFill>
              </a:rPr>
              <a:t> (отсутствующих) фарах и задних габаритных огнях запрещается:</a:t>
            </a:r>
          </a:p>
          <a:p>
            <a:r>
              <a:rPr lang="ru-RU" sz="2800" dirty="0" smtClean="0"/>
              <a:t>1. Только </a:t>
            </a:r>
            <a:r>
              <a:rPr lang="ru-RU" sz="2800" dirty="0"/>
              <a:t>в условиях недостаточной видимости</a:t>
            </a:r>
          </a:p>
          <a:p>
            <a:r>
              <a:rPr lang="ru-RU" sz="2800" dirty="0" smtClean="0"/>
              <a:t>2. Только </a:t>
            </a:r>
            <a:r>
              <a:rPr lang="ru-RU" sz="2800" dirty="0"/>
              <a:t>в темное время суток</a:t>
            </a:r>
          </a:p>
          <a:p>
            <a:r>
              <a:rPr lang="ru-RU" sz="2800" dirty="0" smtClean="0"/>
              <a:t>3. В </a:t>
            </a:r>
            <a:r>
              <a:rPr lang="ru-RU" sz="2800" dirty="0"/>
              <a:t>обоих перечисленных </a:t>
            </a:r>
            <a:r>
              <a:rPr lang="ru-RU" sz="2800" dirty="0" smtClean="0"/>
              <a:t>случаях</a:t>
            </a:r>
          </a:p>
          <a:p>
            <a:r>
              <a:rPr lang="ru-RU" sz="2800" b="1" dirty="0" smtClean="0">
                <a:solidFill>
                  <a:srgbClr val="FF0000"/>
                </a:solidFill>
              </a:rPr>
              <a:t>18</a:t>
            </a:r>
            <a:r>
              <a:rPr lang="ru-RU" sz="2800" dirty="0" smtClean="0">
                <a:solidFill>
                  <a:srgbClr val="FF0000"/>
                </a:solidFill>
              </a:rPr>
              <a:t>. </a:t>
            </a:r>
            <a:r>
              <a:rPr lang="ru-RU" sz="2800" b="1" dirty="0">
                <a:solidFill>
                  <a:srgbClr val="FF0000"/>
                </a:solidFill>
              </a:rPr>
              <a:t>В каком случае запрещается эксплуатация транспортного средства?</a:t>
            </a:r>
          </a:p>
          <a:p>
            <a:r>
              <a:rPr lang="ru-RU" sz="2800" dirty="0" smtClean="0"/>
              <a:t>1. Не </a:t>
            </a:r>
            <a:r>
              <a:rPr lang="ru-RU" sz="2800" dirty="0"/>
              <a:t>работает указатель уровня топлива</a:t>
            </a:r>
          </a:p>
          <a:p>
            <a:r>
              <a:rPr lang="ru-RU" sz="2800" dirty="0" smtClean="0"/>
              <a:t>2. Нарушена </a:t>
            </a:r>
            <a:r>
              <a:rPr lang="ru-RU" sz="2800" dirty="0"/>
              <a:t>регулировка угла опережения зажигания</a:t>
            </a:r>
          </a:p>
          <a:p>
            <a:r>
              <a:rPr lang="ru-RU" sz="2800" dirty="0" smtClean="0"/>
              <a:t>3. Затруднён </a:t>
            </a:r>
            <a:r>
              <a:rPr lang="ru-RU" sz="2800" dirty="0"/>
              <a:t>пуск двигателя</a:t>
            </a:r>
          </a:p>
          <a:p>
            <a:r>
              <a:rPr lang="ru-RU" sz="2800" dirty="0" smtClean="0"/>
              <a:t>4. Не </a:t>
            </a:r>
            <a:r>
              <a:rPr lang="ru-RU" sz="2800" dirty="0"/>
              <a:t>работает звуковой сигнал</a:t>
            </a:r>
          </a:p>
          <a:p>
            <a:endParaRPr lang="ru-RU" sz="2800" dirty="0"/>
          </a:p>
        </p:txBody>
      </p:sp>
    </p:spTree>
    <p:extLst>
      <p:ext uri="{BB962C8B-B14F-4D97-AF65-F5344CB8AC3E}">
        <p14:creationId xmlns:p14="http://schemas.microsoft.com/office/powerpoint/2010/main" val="354177371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86" y="0"/>
            <a:ext cx="9133114" cy="7417415"/>
          </a:xfrm>
          <a:prstGeom prst="rect">
            <a:avLst/>
          </a:prstGeom>
        </p:spPr>
        <p:txBody>
          <a:bodyPr wrap="square">
            <a:spAutoFit/>
          </a:bodyPr>
          <a:lstStyle/>
          <a:p>
            <a:r>
              <a:rPr lang="ru-RU" sz="2800" b="1" dirty="0" smtClean="0">
                <a:solidFill>
                  <a:srgbClr val="FF0000"/>
                </a:solidFill>
              </a:rPr>
              <a:t>19. Как </a:t>
            </a:r>
            <a:r>
              <a:rPr lang="ru-RU" sz="2800" b="1" dirty="0">
                <a:solidFill>
                  <a:srgbClr val="FF0000"/>
                </a:solidFill>
              </a:rPr>
              <a:t>обязан поступить водитель, если во время движения отказал в работе спидометр?</a:t>
            </a:r>
          </a:p>
          <a:p>
            <a:r>
              <a:rPr lang="ru-RU" sz="2800" dirty="0" smtClean="0"/>
              <a:t>1. Продолжить </a:t>
            </a:r>
            <a:r>
              <a:rPr lang="ru-RU" sz="2800" dirty="0"/>
              <a:t>намеченную поездку с особой осторожностью</a:t>
            </a:r>
          </a:p>
          <a:p>
            <a:r>
              <a:rPr lang="ru-RU" sz="2800" dirty="0" smtClean="0"/>
              <a:t>2. Попытаться </a:t>
            </a:r>
            <a:r>
              <a:rPr lang="ru-RU" sz="2800" dirty="0"/>
              <a:t>устранить неисправность на месте, а если это невозможно, то следовать к месту стоянки или ремонта с соблюдением необходимых мер предосторожности</a:t>
            </a:r>
          </a:p>
          <a:p>
            <a:r>
              <a:rPr lang="ru-RU" sz="2800" dirty="0" smtClean="0"/>
              <a:t>3. Прекратить </a:t>
            </a:r>
            <a:r>
              <a:rPr lang="ru-RU" sz="2800" dirty="0"/>
              <a:t>дальнейшее </a:t>
            </a:r>
            <a:r>
              <a:rPr lang="ru-RU" sz="2800" dirty="0" smtClean="0"/>
              <a:t>движение</a:t>
            </a:r>
          </a:p>
          <a:p>
            <a:r>
              <a:rPr lang="ru-RU" sz="2800" b="1" dirty="0" smtClean="0">
                <a:solidFill>
                  <a:srgbClr val="FF0000"/>
                </a:solidFill>
              </a:rPr>
              <a:t>20. Запрещается </a:t>
            </a:r>
            <a:r>
              <a:rPr lang="ru-RU" sz="2800" b="1" dirty="0">
                <a:solidFill>
                  <a:srgbClr val="FF0000"/>
                </a:solidFill>
              </a:rPr>
              <a:t>эксплуатация легкового автомобиля (категория М1), если остаточная глубина рисунка протектора шин </a:t>
            </a:r>
            <a:r>
              <a:rPr lang="ru-RU" sz="2800" b="1" dirty="0" smtClean="0">
                <a:solidFill>
                  <a:srgbClr val="FF0000"/>
                </a:solidFill>
              </a:rPr>
              <a:t>  </a:t>
            </a:r>
            <a:r>
              <a:rPr lang="ru-RU" sz="2800" b="1" dirty="0">
                <a:solidFill>
                  <a:srgbClr val="FF0000"/>
                </a:solidFill>
              </a:rPr>
              <a:t>составляет не более:</a:t>
            </a:r>
          </a:p>
          <a:p>
            <a:r>
              <a:rPr lang="ru-RU" sz="2800" dirty="0" smtClean="0"/>
              <a:t>1. 0,8 </a:t>
            </a:r>
            <a:r>
              <a:rPr lang="ru-RU" sz="2800" dirty="0"/>
              <a:t>мм</a:t>
            </a:r>
          </a:p>
          <a:p>
            <a:r>
              <a:rPr lang="ru-RU" sz="2800" dirty="0" smtClean="0"/>
              <a:t>2. 1,0 </a:t>
            </a:r>
            <a:r>
              <a:rPr lang="ru-RU" sz="2800" dirty="0"/>
              <a:t>мм</a:t>
            </a:r>
          </a:p>
          <a:p>
            <a:r>
              <a:rPr lang="ru-RU" sz="2800" dirty="0" smtClean="0"/>
              <a:t>3. 1,6 </a:t>
            </a:r>
            <a:r>
              <a:rPr lang="ru-RU" sz="2800" dirty="0"/>
              <a:t>мм</a:t>
            </a:r>
          </a:p>
          <a:p>
            <a:r>
              <a:rPr lang="ru-RU" sz="2800" dirty="0" smtClean="0"/>
              <a:t>4. 2,0 </a:t>
            </a:r>
            <a:r>
              <a:rPr lang="ru-RU" sz="2800" dirty="0"/>
              <a:t>мм</a:t>
            </a:r>
          </a:p>
          <a:p>
            <a:endParaRPr lang="ru-RU" sz="2800" dirty="0"/>
          </a:p>
        </p:txBody>
      </p:sp>
    </p:spTree>
    <p:extLst>
      <p:ext uri="{BB962C8B-B14F-4D97-AF65-F5344CB8AC3E}">
        <p14:creationId xmlns:p14="http://schemas.microsoft.com/office/powerpoint/2010/main" val="4165111322"/>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
            <a:ext cx="5544615" cy="221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037" y="1988840"/>
            <a:ext cx="9036496" cy="1938992"/>
          </a:xfrm>
          <a:prstGeom prst="rect">
            <a:avLst/>
          </a:prstGeom>
          <a:solidFill>
            <a:schemeClr val="accent3">
              <a:lumMod val="20000"/>
              <a:lumOff val="80000"/>
            </a:schemeClr>
          </a:solidFill>
        </p:spPr>
        <p:txBody>
          <a:bodyPr wrap="square" rtlCol="0">
            <a:spAutoFit/>
          </a:bodyPr>
          <a:lstStyle/>
          <a:p>
            <a:r>
              <a:rPr lang="ru-RU" sz="2400" b="1" dirty="0" smtClean="0">
                <a:solidFill>
                  <a:srgbClr val="FF0000"/>
                </a:solidFill>
              </a:rPr>
              <a:t>21. Какой </a:t>
            </a:r>
            <a:r>
              <a:rPr lang="ru-RU" sz="2400" b="1" dirty="0">
                <a:solidFill>
                  <a:srgbClr val="FF0000"/>
                </a:solidFill>
              </a:rPr>
              <a:t>знак должен быть закреплён сзади автомобиля, если стаж водителя менее 2-х лет? </a:t>
            </a:r>
            <a:endParaRPr lang="ru-RU" sz="2400" dirty="0">
              <a:solidFill>
                <a:srgbClr val="FF0000"/>
              </a:solidFill>
            </a:endParaRPr>
          </a:p>
          <a:p>
            <a:r>
              <a:rPr lang="ru-RU" sz="2400" b="1" dirty="0"/>
              <a:t>1.</a:t>
            </a:r>
            <a:r>
              <a:rPr lang="ru-RU" sz="2400" dirty="0"/>
              <a:t> Любой из предложенных.</a:t>
            </a:r>
          </a:p>
          <a:p>
            <a:r>
              <a:rPr lang="ru-RU" sz="2400" b="1" dirty="0"/>
              <a:t>2.</a:t>
            </a:r>
            <a:r>
              <a:rPr lang="ru-RU" sz="2400" dirty="0"/>
              <a:t> Только В.</a:t>
            </a:r>
          </a:p>
          <a:p>
            <a:r>
              <a:rPr lang="ru-RU" sz="2400" b="1" dirty="0"/>
              <a:t>3.</a:t>
            </a:r>
            <a:r>
              <a:rPr lang="ru-RU" sz="2400" dirty="0"/>
              <a:t> Только Б.</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4" y="3916879"/>
            <a:ext cx="2951163"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3927832"/>
            <a:ext cx="5904656" cy="2862322"/>
          </a:xfrm>
          <a:prstGeom prst="rect">
            <a:avLst/>
          </a:prstGeom>
          <a:noFill/>
        </p:spPr>
        <p:txBody>
          <a:bodyPr wrap="square" rtlCol="0">
            <a:spAutoFit/>
          </a:bodyPr>
          <a:lstStyle/>
          <a:p>
            <a:r>
              <a:rPr lang="ru-RU" sz="2000" b="1" dirty="0" smtClean="0">
                <a:solidFill>
                  <a:srgbClr val="FF0000"/>
                </a:solidFill>
              </a:rPr>
              <a:t>22.О </a:t>
            </a:r>
            <a:r>
              <a:rPr lang="ru-RU" sz="2000" b="1" dirty="0">
                <a:solidFill>
                  <a:srgbClr val="FF0000"/>
                </a:solidFill>
              </a:rPr>
              <a:t>чём информирует водителей этот опознавательный знак, установленный на транспортном средстве? </a:t>
            </a:r>
          </a:p>
          <a:p>
            <a:r>
              <a:rPr lang="ru-RU" sz="2000" b="1" dirty="0"/>
              <a:t>1. Этим транспортным средством управляет глухой или глухонемой водитель.</a:t>
            </a:r>
          </a:p>
          <a:p>
            <a:r>
              <a:rPr lang="ru-RU" sz="2000" b="1" dirty="0"/>
              <a:t>2. Это транспортное средство перевозит глухих или глухонемых пассажиров.</a:t>
            </a:r>
          </a:p>
          <a:p>
            <a:r>
              <a:rPr lang="ru-RU" sz="2000" b="1" dirty="0"/>
              <a:t>3. Такой знак устанавливают в обоих перечисленных случаях.</a:t>
            </a:r>
            <a:endParaRPr lang="ru-RU" sz="2000" b="1" dirty="0"/>
          </a:p>
        </p:txBody>
      </p:sp>
    </p:spTree>
    <p:extLst>
      <p:ext uri="{BB962C8B-B14F-4D97-AF65-F5344CB8AC3E}">
        <p14:creationId xmlns:p14="http://schemas.microsoft.com/office/powerpoint/2010/main" val="150035526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262979"/>
          </a:xfrm>
          <a:prstGeom prst="rect">
            <a:avLst/>
          </a:prstGeom>
        </p:spPr>
        <p:txBody>
          <a:bodyPr wrap="square">
            <a:spAutoFit/>
          </a:bodyPr>
          <a:lstStyle/>
          <a:p>
            <a:r>
              <a:rPr lang="ru-RU" sz="2800" b="1" dirty="0" smtClean="0">
                <a:solidFill>
                  <a:srgbClr val="FF0000"/>
                </a:solidFill>
              </a:rPr>
              <a:t>23. Разрешается </a:t>
            </a:r>
            <a:r>
              <a:rPr lang="ru-RU" sz="2800" b="1" dirty="0">
                <a:solidFill>
                  <a:srgbClr val="FF0000"/>
                </a:solidFill>
              </a:rPr>
              <a:t>ли устанавливать на транспортном средстве шипованные шины совместно с </a:t>
            </a:r>
            <a:r>
              <a:rPr lang="ru-RU" sz="2800" b="1" dirty="0" err="1">
                <a:solidFill>
                  <a:srgbClr val="FF0000"/>
                </a:solidFill>
              </a:rPr>
              <a:t>неошипованными</a:t>
            </a:r>
            <a:r>
              <a:rPr lang="ru-RU" sz="2800" b="1" dirty="0">
                <a:solidFill>
                  <a:srgbClr val="FF0000"/>
                </a:solidFill>
              </a:rPr>
              <a:t>?</a:t>
            </a:r>
          </a:p>
          <a:p>
            <a:r>
              <a:rPr lang="ru-RU" sz="2800" dirty="0" smtClean="0"/>
              <a:t>1. Разрешается</a:t>
            </a:r>
            <a:endParaRPr lang="ru-RU" sz="2800" dirty="0"/>
          </a:p>
          <a:p>
            <a:r>
              <a:rPr lang="ru-RU" sz="2800" dirty="0" smtClean="0"/>
              <a:t>2. Разрешается </a:t>
            </a:r>
            <a:r>
              <a:rPr lang="ru-RU" sz="2800" dirty="0"/>
              <a:t>только на разные оси</a:t>
            </a:r>
          </a:p>
          <a:p>
            <a:r>
              <a:rPr lang="ru-RU" sz="2800" dirty="0" smtClean="0"/>
              <a:t>3. Запрещается</a:t>
            </a:r>
          </a:p>
          <a:p>
            <a:r>
              <a:rPr lang="ru-RU" sz="2800" b="1" dirty="0" smtClean="0">
                <a:solidFill>
                  <a:srgbClr val="FF0000"/>
                </a:solidFill>
              </a:rPr>
              <a:t>24. Разрешается </a:t>
            </a:r>
            <a:r>
              <a:rPr lang="ru-RU" sz="2800" b="1" dirty="0">
                <a:solidFill>
                  <a:srgbClr val="FF0000"/>
                </a:solidFill>
              </a:rPr>
              <a:t>ли устанавливать на одну ось легкового автомобиля шины с различными рисунками протектора?</a:t>
            </a:r>
          </a:p>
          <a:p>
            <a:r>
              <a:rPr lang="ru-RU" sz="2800" dirty="0" smtClean="0"/>
              <a:t>1. Разрешается</a:t>
            </a:r>
            <a:endParaRPr lang="ru-RU" sz="2800" dirty="0"/>
          </a:p>
          <a:p>
            <a:r>
              <a:rPr lang="ru-RU" sz="2800" dirty="0" smtClean="0"/>
              <a:t>2. Разрешается </a:t>
            </a:r>
            <a:r>
              <a:rPr lang="ru-RU" sz="2800" dirty="0"/>
              <a:t>только на заднюю ось</a:t>
            </a:r>
          </a:p>
          <a:p>
            <a:r>
              <a:rPr lang="ru-RU" sz="2800" dirty="0" smtClean="0"/>
              <a:t>3. Запрещается</a:t>
            </a:r>
            <a:endParaRPr lang="ru-RU" sz="2800" dirty="0"/>
          </a:p>
          <a:p>
            <a:endParaRPr lang="ru-RU" sz="2800" dirty="0"/>
          </a:p>
        </p:txBody>
      </p:sp>
    </p:spTree>
    <p:extLst>
      <p:ext uri="{BB962C8B-B14F-4D97-AF65-F5344CB8AC3E}">
        <p14:creationId xmlns:p14="http://schemas.microsoft.com/office/powerpoint/2010/main" val="158789556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81023846"/>
              </p:ext>
            </p:extLst>
          </p:nvPr>
        </p:nvGraphicFramePr>
        <p:xfrm>
          <a:off x="0" y="188640"/>
          <a:ext cx="9144005" cy="2304256"/>
        </p:xfrm>
        <a:graphic>
          <a:graphicData uri="http://schemas.openxmlformats.org/drawingml/2006/table">
            <a:tbl>
              <a:tblPr firstRow="1" bandRow="1">
                <a:tableStyleId>{5C22544A-7EE6-4342-B048-85BDC9FD1C3A}</a:tableStyleId>
              </a:tblPr>
              <a:tblGrid>
                <a:gridCol w="703385"/>
                <a:gridCol w="703385"/>
                <a:gridCol w="703385"/>
                <a:gridCol w="703385"/>
                <a:gridCol w="703385"/>
                <a:gridCol w="703385"/>
                <a:gridCol w="703385"/>
                <a:gridCol w="703385"/>
                <a:gridCol w="703385"/>
                <a:gridCol w="703385"/>
                <a:gridCol w="703385"/>
                <a:gridCol w="703385"/>
                <a:gridCol w="703385"/>
              </a:tblGrid>
              <a:tr h="1152128">
                <a:tc>
                  <a:txBody>
                    <a:bodyPr/>
                    <a:lstStyle/>
                    <a:p>
                      <a:r>
                        <a:rPr lang="ru-RU" dirty="0" smtClean="0"/>
                        <a:t>№вопроса</a:t>
                      </a:r>
                      <a:endParaRPr lang="ru-RU" dirty="0"/>
                    </a:p>
                  </a:txBody>
                  <a:tcPr vert="vert270"/>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5</a:t>
                      </a:r>
                      <a:endParaRPr lang="ru-RU" dirty="0"/>
                    </a:p>
                  </a:txBody>
                  <a:tcPr/>
                </a:tc>
                <a:tc>
                  <a:txBody>
                    <a:bodyPr/>
                    <a:lstStyle/>
                    <a:p>
                      <a:r>
                        <a:rPr lang="ru-RU" dirty="0" smtClean="0"/>
                        <a:t>6</a:t>
                      </a:r>
                      <a:endParaRPr lang="ru-RU" dirty="0"/>
                    </a:p>
                  </a:txBody>
                  <a:tcPr/>
                </a:tc>
                <a:tc>
                  <a:txBody>
                    <a:bodyPr/>
                    <a:lstStyle/>
                    <a:p>
                      <a:r>
                        <a:rPr lang="ru-RU" dirty="0" smtClean="0"/>
                        <a:t>7</a:t>
                      </a:r>
                      <a:endParaRPr lang="ru-RU" dirty="0"/>
                    </a:p>
                  </a:txBody>
                  <a:tcPr/>
                </a:tc>
                <a:tc>
                  <a:txBody>
                    <a:bodyPr/>
                    <a:lstStyle/>
                    <a:p>
                      <a:r>
                        <a:rPr lang="ru-RU" dirty="0" smtClean="0"/>
                        <a:t>8</a:t>
                      </a:r>
                      <a:endParaRPr lang="ru-RU" dirty="0"/>
                    </a:p>
                  </a:txBody>
                  <a:tcPr/>
                </a:tc>
                <a:tc>
                  <a:txBody>
                    <a:bodyPr/>
                    <a:lstStyle/>
                    <a:p>
                      <a:r>
                        <a:rPr lang="ru-RU" dirty="0" smtClean="0"/>
                        <a:t>9</a:t>
                      </a:r>
                      <a:endParaRPr lang="ru-RU" dirty="0"/>
                    </a:p>
                  </a:txBody>
                  <a:tcPr/>
                </a:tc>
                <a:tc>
                  <a:txBody>
                    <a:bodyPr/>
                    <a:lstStyle/>
                    <a:p>
                      <a:r>
                        <a:rPr lang="ru-RU" dirty="0" smtClean="0"/>
                        <a:t>10</a:t>
                      </a:r>
                      <a:endParaRPr lang="ru-RU" dirty="0"/>
                    </a:p>
                  </a:txBody>
                  <a:tcPr/>
                </a:tc>
                <a:tc>
                  <a:txBody>
                    <a:bodyPr/>
                    <a:lstStyle/>
                    <a:p>
                      <a:r>
                        <a:rPr lang="ru-RU" dirty="0" smtClean="0"/>
                        <a:t>11</a:t>
                      </a:r>
                      <a:endParaRPr lang="ru-RU" dirty="0"/>
                    </a:p>
                  </a:txBody>
                  <a:tcPr/>
                </a:tc>
                <a:tc>
                  <a:txBody>
                    <a:bodyPr/>
                    <a:lstStyle/>
                    <a:p>
                      <a:r>
                        <a:rPr lang="ru-RU" dirty="0" smtClean="0"/>
                        <a:t>12</a:t>
                      </a:r>
                      <a:endParaRPr lang="ru-RU" dirty="0"/>
                    </a:p>
                  </a:txBody>
                  <a:tcPr/>
                </a:tc>
              </a:tr>
              <a:tr h="1152128">
                <a:tc>
                  <a:txBody>
                    <a:bodyPr/>
                    <a:lstStyle/>
                    <a:p>
                      <a:r>
                        <a:rPr lang="ru-RU" dirty="0" smtClean="0"/>
                        <a:t>№ответа</a:t>
                      </a:r>
                      <a:endParaRPr lang="ru-RU" dirty="0"/>
                    </a:p>
                  </a:txBody>
                  <a:tcPr vert="vert270"/>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3</a:t>
                      </a:r>
                      <a:endParaRPr lang="ru-RU" dirty="0"/>
                    </a:p>
                  </a:txBody>
                  <a:tcPr/>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3</a:t>
                      </a:r>
                      <a:endParaRPr lang="ru-RU" dirty="0"/>
                    </a:p>
                  </a:txBody>
                  <a:tcPr/>
                </a:tc>
                <a:tc>
                  <a:txBody>
                    <a:bodyPr/>
                    <a:lstStyle/>
                    <a:p>
                      <a:r>
                        <a:rPr lang="ru-RU" dirty="0" smtClean="0"/>
                        <a:t>1</a:t>
                      </a:r>
                      <a:endParaRPr lang="ru-RU" dirty="0"/>
                    </a:p>
                  </a:txBody>
                  <a:tcPr/>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1</a:t>
                      </a:r>
                      <a:endParaRPr lang="ru-RU" dirty="0"/>
                    </a:p>
                  </a:txBody>
                  <a:tcPr/>
                </a:tc>
                <a:tc>
                  <a:txBody>
                    <a:bodyPr/>
                    <a:lstStyle/>
                    <a:p>
                      <a:r>
                        <a:rPr lang="ru-RU" dirty="0" smtClean="0"/>
                        <a:t>2</a:t>
                      </a:r>
                      <a:endParaRPr lang="ru-RU" dirty="0"/>
                    </a:p>
                  </a:txBody>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325151130"/>
              </p:ext>
            </p:extLst>
          </p:nvPr>
        </p:nvGraphicFramePr>
        <p:xfrm>
          <a:off x="0" y="3068960"/>
          <a:ext cx="9144005" cy="3168352"/>
        </p:xfrm>
        <a:graphic>
          <a:graphicData uri="http://schemas.openxmlformats.org/drawingml/2006/table">
            <a:tbl>
              <a:tblPr firstRow="1" bandRow="1">
                <a:tableStyleId>{5C22544A-7EE6-4342-B048-85BDC9FD1C3A}</a:tableStyleId>
              </a:tblPr>
              <a:tblGrid>
                <a:gridCol w="703385"/>
                <a:gridCol w="703385"/>
                <a:gridCol w="703385"/>
                <a:gridCol w="703385"/>
                <a:gridCol w="703385"/>
                <a:gridCol w="703385"/>
                <a:gridCol w="703385"/>
                <a:gridCol w="703385"/>
                <a:gridCol w="703385"/>
                <a:gridCol w="703385"/>
                <a:gridCol w="703385"/>
                <a:gridCol w="703385"/>
                <a:gridCol w="703385"/>
              </a:tblGrid>
              <a:tr h="1584176">
                <a:tc>
                  <a:txBody>
                    <a:bodyPr/>
                    <a:lstStyle/>
                    <a:p>
                      <a:r>
                        <a:rPr lang="ru-RU" dirty="0" smtClean="0"/>
                        <a:t>№ вопроса</a:t>
                      </a:r>
                      <a:endParaRPr lang="ru-RU" dirty="0"/>
                    </a:p>
                  </a:txBody>
                  <a:tcPr vert="vert270"/>
                </a:tc>
                <a:tc>
                  <a:txBody>
                    <a:bodyPr/>
                    <a:lstStyle/>
                    <a:p>
                      <a:r>
                        <a:rPr lang="ru-RU" dirty="0" smtClean="0"/>
                        <a:t>13</a:t>
                      </a:r>
                      <a:endParaRPr lang="ru-RU" dirty="0"/>
                    </a:p>
                  </a:txBody>
                  <a:tcPr/>
                </a:tc>
                <a:tc>
                  <a:txBody>
                    <a:bodyPr/>
                    <a:lstStyle/>
                    <a:p>
                      <a:r>
                        <a:rPr lang="ru-RU" dirty="0" smtClean="0"/>
                        <a:t>14</a:t>
                      </a:r>
                      <a:endParaRPr lang="ru-RU" dirty="0"/>
                    </a:p>
                  </a:txBody>
                  <a:tcPr/>
                </a:tc>
                <a:tc>
                  <a:txBody>
                    <a:bodyPr/>
                    <a:lstStyle/>
                    <a:p>
                      <a:r>
                        <a:rPr lang="ru-RU" dirty="0" smtClean="0"/>
                        <a:t>15</a:t>
                      </a:r>
                      <a:endParaRPr lang="ru-RU" dirty="0"/>
                    </a:p>
                  </a:txBody>
                  <a:tcPr/>
                </a:tc>
                <a:tc>
                  <a:txBody>
                    <a:bodyPr/>
                    <a:lstStyle/>
                    <a:p>
                      <a:r>
                        <a:rPr lang="ru-RU" dirty="0" smtClean="0"/>
                        <a:t>16</a:t>
                      </a:r>
                      <a:endParaRPr lang="ru-RU" dirty="0"/>
                    </a:p>
                  </a:txBody>
                  <a:tcPr/>
                </a:tc>
                <a:tc>
                  <a:txBody>
                    <a:bodyPr/>
                    <a:lstStyle/>
                    <a:p>
                      <a:r>
                        <a:rPr lang="ru-RU" dirty="0" smtClean="0"/>
                        <a:t>17</a:t>
                      </a:r>
                      <a:endParaRPr lang="ru-RU" dirty="0"/>
                    </a:p>
                  </a:txBody>
                  <a:tcPr/>
                </a:tc>
                <a:tc>
                  <a:txBody>
                    <a:bodyPr/>
                    <a:lstStyle/>
                    <a:p>
                      <a:r>
                        <a:rPr lang="ru-RU" dirty="0" smtClean="0"/>
                        <a:t>18</a:t>
                      </a:r>
                      <a:endParaRPr lang="ru-RU" dirty="0"/>
                    </a:p>
                  </a:txBody>
                  <a:tcPr/>
                </a:tc>
                <a:tc>
                  <a:txBody>
                    <a:bodyPr/>
                    <a:lstStyle/>
                    <a:p>
                      <a:r>
                        <a:rPr lang="ru-RU" dirty="0" smtClean="0"/>
                        <a:t>19</a:t>
                      </a:r>
                      <a:endParaRPr lang="ru-RU" dirty="0"/>
                    </a:p>
                  </a:txBody>
                  <a:tcPr/>
                </a:tc>
                <a:tc>
                  <a:txBody>
                    <a:bodyPr/>
                    <a:lstStyle/>
                    <a:p>
                      <a:r>
                        <a:rPr lang="ru-RU" dirty="0" smtClean="0"/>
                        <a:t>20</a:t>
                      </a:r>
                      <a:endParaRPr lang="ru-RU" dirty="0"/>
                    </a:p>
                  </a:txBody>
                  <a:tcPr/>
                </a:tc>
                <a:tc>
                  <a:txBody>
                    <a:bodyPr/>
                    <a:lstStyle/>
                    <a:p>
                      <a:r>
                        <a:rPr lang="ru-RU" dirty="0" smtClean="0"/>
                        <a:t>21</a:t>
                      </a:r>
                      <a:endParaRPr lang="ru-RU" dirty="0"/>
                    </a:p>
                  </a:txBody>
                  <a:tcPr/>
                </a:tc>
                <a:tc>
                  <a:txBody>
                    <a:bodyPr/>
                    <a:lstStyle/>
                    <a:p>
                      <a:r>
                        <a:rPr lang="ru-RU" dirty="0" smtClean="0"/>
                        <a:t>22</a:t>
                      </a:r>
                      <a:endParaRPr lang="ru-RU" dirty="0"/>
                    </a:p>
                  </a:txBody>
                  <a:tcPr/>
                </a:tc>
                <a:tc>
                  <a:txBody>
                    <a:bodyPr/>
                    <a:lstStyle/>
                    <a:p>
                      <a:r>
                        <a:rPr lang="ru-RU" dirty="0" smtClean="0"/>
                        <a:t>23</a:t>
                      </a:r>
                      <a:endParaRPr lang="ru-RU" dirty="0"/>
                    </a:p>
                  </a:txBody>
                  <a:tcPr/>
                </a:tc>
                <a:tc>
                  <a:txBody>
                    <a:bodyPr/>
                    <a:lstStyle/>
                    <a:p>
                      <a:r>
                        <a:rPr lang="ru-RU" dirty="0" smtClean="0"/>
                        <a:t>24</a:t>
                      </a:r>
                      <a:endParaRPr lang="ru-RU" dirty="0"/>
                    </a:p>
                  </a:txBody>
                  <a:tcPr/>
                </a:tc>
              </a:tr>
              <a:tr h="1584176">
                <a:tc>
                  <a:txBody>
                    <a:bodyPr/>
                    <a:lstStyle/>
                    <a:p>
                      <a:r>
                        <a:rPr lang="ru-RU" dirty="0" smtClean="0"/>
                        <a:t>№ ответа</a:t>
                      </a:r>
                      <a:endParaRPr lang="ru-RU" dirty="0"/>
                    </a:p>
                  </a:txBody>
                  <a:tcPr vert="vert270"/>
                </a:tc>
                <a:tc>
                  <a:txBody>
                    <a:bodyPr/>
                    <a:lstStyle/>
                    <a:p>
                      <a:r>
                        <a:rPr lang="ru-RU" dirty="0" smtClean="0"/>
                        <a:t>4</a:t>
                      </a:r>
                      <a:endParaRPr lang="ru-RU" dirty="0"/>
                    </a:p>
                  </a:txBody>
                  <a:tcPr/>
                </a:tc>
                <a:tc>
                  <a:txBody>
                    <a:bodyPr/>
                    <a:lstStyle/>
                    <a:p>
                      <a:r>
                        <a:rPr lang="ru-RU" dirty="0" smtClean="0"/>
                        <a:t>1</a:t>
                      </a:r>
                      <a:endParaRPr lang="ru-RU" dirty="0"/>
                    </a:p>
                  </a:txBody>
                  <a:tcPr/>
                </a:tc>
                <a:tc>
                  <a:txBody>
                    <a:bodyPr/>
                    <a:lstStyle/>
                    <a:p>
                      <a:r>
                        <a:rPr lang="ru-RU" dirty="0" smtClean="0"/>
                        <a:t>4</a:t>
                      </a:r>
                      <a:endParaRPr lang="ru-RU" dirty="0"/>
                    </a:p>
                  </a:txBody>
                  <a:tcPr/>
                </a:tc>
                <a:tc>
                  <a:txBody>
                    <a:bodyPr/>
                    <a:lstStyle/>
                    <a:p>
                      <a:r>
                        <a:rPr lang="ru-RU" dirty="0" smtClean="0"/>
                        <a:t>3</a:t>
                      </a:r>
                      <a:endParaRPr lang="ru-RU" dirty="0"/>
                    </a:p>
                  </a:txBody>
                  <a:tcPr/>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c>
                  <a:txBody>
                    <a:bodyPr/>
                    <a:lstStyle/>
                    <a:p>
                      <a:r>
                        <a:rPr lang="ru-RU" dirty="0" smtClean="0"/>
                        <a:t>1</a:t>
                      </a:r>
                      <a:endParaRPr lang="ru-RU" dirty="0"/>
                    </a:p>
                  </a:txBody>
                  <a:tcPr/>
                </a:tc>
                <a:tc>
                  <a:txBody>
                    <a:bodyPr/>
                    <a:lstStyle/>
                    <a:p>
                      <a:r>
                        <a:rPr lang="ru-RU" dirty="0" smtClean="0"/>
                        <a:t>3</a:t>
                      </a:r>
                      <a:endParaRPr lang="ru-RU" dirty="0"/>
                    </a:p>
                  </a:txBody>
                  <a:tcPr/>
                </a:tc>
                <a:tc>
                  <a:txBody>
                    <a:bodyPr/>
                    <a:lstStyle/>
                    <a:p>
                      <a:r>
                        <a:rPr lang="ru-RU" smtClean="0"/>
                        <a:t>3</a:t>
                      </a:r>
                      <a:endParaRPr lang="ru-RU" dirty="0"/>
                    </a:p>
                  </a:txBody>
                  <a:tcPr/>
                </a:tc>
              </a:tr>
            </a:tbl>
          </a:graphicData>
        </a:graphic>
      </p:graphicFrame>
    </p:spTree>
    <p:extLst>
      <p:ext uri="{BB962C8B-B14F-4D97-AF65-F5344CB8AC3E}">
        <p14:creationId xmlns:p14="http://schemas.microsoft.com/office/powerpoint/2010/main" val="356679722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solidFill>
            <a:schemeClr val="tx2">
              <a:lumMod val="40000"/>
              <a:lumOff val="60000"/>
            </a:schemeClr>
          </a:solidFill>
        </p:spPr>
        <p:txBody>
          <a:bodyPr>
            <a:normAutofit fontScale="90000"/>
          </a:bodyPr>
          <a:lstStyle/>
          <a:p>
            <a:r>
              <a:rPr lang="ru-RU" b="1" dirty="0">
                <a:solidFill>
                  <a:srgbClr val="FFFF00"/>
                </a:solidFill>
              </a:rPr>
              <a:t>2. Неисправно рулевое управление.</a:t>
            </a:r>
          </a:p>
        </p:txBody>
      </p:sp>
      <p:pic>
        <p:nvPicPr>
          <p:cNvPr id="2050"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3011557"/>
            <a:ext cx="9046468" cy="361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22216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solidFill>
            <a:schemeClr val="accent4">
              <a:lumMod val="60000"/>
              <a:lumOff val="40000"/>
            </a:schemeClr>
          </a:solidFill>
        </p:spPr>
        <p:txBody>
          <a:bodyPr>
            <a:normAutofit fontScale="90000"/>
          </a:bodyPr>
          <a:lstStyle/>
          <a:p>
            <a:r>
              <a:rPr lang="ru-RU" b="1" dirty="0">
                <a:solidFill>
                  <a:srgbClr val="FFFF00"/>
                </a:solidFill>
              </a:rPr>
              <a:t>3. Неисправно сцепное устройство (при движении с прицепом).</a:t>
            </a:r>
          </a:p>
        </p:txBody>
      </p:sp>
      <p:pic>
        <p:nvPicPr>
          <p:cNvPr id="3074"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83565"/>
            <a:ext cx="9046468" cy="361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1696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570186"/>
          </a:xfrm>
          <a:solidFill>
            <a:schemeClr val="accent1">
              <a:lumMod val="75000"/>
            </a:schemeClr>
          </a:solidFill>
        </p:spPr>
        <p:txBody>
          <a:bodyPr>
            <a:noAutofit/>
          </a:bodyPr>
          <a:lstStyle/>
          <a:p>
            <a:r>
              <a:rPr lang="ru-RU" sz="2800" b="1" dirty="0">
                <a:solidFill>
                  <a:srgbClr val="FFFF00"/>
                </a:solidFill>
              </a:rPr>
              <a:t>4. Не горят или отсутствуют фары и задние габаритные огни (при движении в тёмное время суток или в условиях недостаточной видимости).</a:t>
            </a:r>
          </a:p>
        </p:txBody>
      </p:sp>
      <p:pic>
        <p:nvPicPr>
          <p:cNvPr id="4098"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90" y="2636912"/>
            <a:ext cx="9227890" cy="369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58325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578504"/>
          </a:xfrm>
          <a:solidFill>
            <a:schemeClr val="accent2">
              <a:lumMod val="60000"/>
              <a:lumOff val="40000"/>
            </a:schemeClr>
          </a:solidFill>
        </p:spPr>
        <p:txBody>
          <a:bodyPr>
            <a:noAutofit/>
          </a:bodyPr>
          <a:lstStyle/>
          <a:p>
            <a:pPr marL="274320" lvl="0" indent="-274320">
              <a:spcBef>
                <a:spcPct val="20000"/>
              </a:spcBef>
            </a:pPr>
            <a:r>
              <a:rPr lang="ru-RU" sz="3200" b="1" dirty="0">
                <a:solidFill>
                  <a:srgbClr val="FFFF00"/>
                </a:solidFill>
                <a:ea typeface="+mn-ea"/>
                <a:cs typeface="+mn-cs"/>
              </a:rPr>
              <a:t>5. Не работает стеклоочиститель со стороны водителя (во время дождя или снегопада</a:t>
            </a:r>
            <a:r>
              <a:rPr lang="ru-RU" sz="3200" b="1" dirty="0" smtClean="0">
                <a:solidFill>
                  <a:srgbClr val="FFFF00"/>
                </a:solidFill>
                <a:ea typeface="+mn-ea"/>
                <a:cs typeface="+mn-cs"/>
              </a:rPr>
              <a:t>).</a:t>
            </a:r>
            <a:endParaRPr lang="ru-RU" sz="3200" dirty="0">
              <a:solidFill>
                <a:srgbClr val="FFFF00"/>
              </a:solidFill>
            </a:endParaRPr>
          </a:p>
        </p:txBody>
      </p:sp>
      <p:pic>
        <p:nvPicPr>
          <p:cNvPr id="5122"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3207222"/>
            <a:ext cx="9126946" cy="365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6228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81752"/>
            <a:ext cx="8229600" cy="2010552"/>
          </a:xfrm>
        </p:spPr>
        <p:txBody>
          <a:bodyPr>
            <a:normAutofit/>
          </a:bodyPr>
          <a:lstStyle/>
          <a:p>
            <a:r>
              <a:rPr lang="ru-RU" sz="5400" b="1" dirty="0" smtClean="0"/>
              <a:t>Неисправности</a:t>
            </a:r>
            <a:br>
              <a:rPr lang="ru-RU" sz="5400" b="1" dirty="0" smtClean="0"/>
            </a:br>
            <a:r>
              <a:rPr lang="ru-RU" sz="3600" b="1" dirty="0" smtClean="0"/>
              <a:t>можно разделить на 2 группы</a:t>
            </a:r>
            <a:endParaRPr lang="ru-RU" sz="3600" dirty="0"/>
          </a:p>
        </p:txBody>
      </p:sp>
      <p:sp>
        <p:nvSpPr>
          <p:cNvPr id="3" name="Объект 2"/>
          <p:cNvSpPr>
            <a:spLocks noGrp="1"/>
          </p:cNvSpPr>
          <p:nvPr>
            <p:ph sz="half" idx="1"/>
          </p:nvPr>
        </p:nvSpPr>
        <p:spPr>
          <a:solidFill>
            <a:schemeClr val="accent5">
              <a:lumMod val="40000"/>
              <a:lumOff val="60000"/>
            </a:schemeClr>
          </a:solidFill>
        </p:spPr>
        <p:txBody>
          <a:bodyPr/>
          <a:lstStyle/>
          <a:p>
            <a:r>
              <a:rPr lang="ru-RU" sz="3600" b="1" dirty="0">
                <a:solidFill>
                  <a:srgbClr val="C00000"/>
                </a:solidFill>
              </a:rPr>
              <a:t>Неисправности, влияющие на безопасность. </a:t>
            </a:r>
            <a:endParaRPr lang="ru-RU" sz="3600" dirty="0">
              <a:solidFill>
                <a:srgbClr val="C00000"/>
              </a:solidFill>
            </a:endParaRPr>
          </a:p>
          <a:p>
            <a:pPr marL="0" indent="0">
              <a:buNone/>
            </a:pPr>
            <a:r>
              <a:rPr lang="ru-RU" dirty="0"/>
              <a:t> </a:t>
            </a:r>
          </a:p>
          <a:p>
            <a:endParaRPr lang="ru-RU" dirty="0"/>
          </a:p>
        </p:txBody>
      </p:sp>
      <p:sp>
        <p:nvSpPr>
          <p:cNvPr id="4" name="Объект 3"/>
          <p:cNvSpPr>
            <a:spLocks noGrp="1"/>
          </p:cNvSpPr>
          <p:nvPr>
            <p:ph sz="half" idx="2"/>
          </p:nvPr>
        </p:nvSpPr>
        <p:spPr>
          <a:solidFill>
            <a:schemeClr val="accent3">
              <a:lumMod val="40000"/>
              <a:lumOff val="60000"/>
            </a:schemeClr>
          </a:solidFill>
        </p:spPr>
        <p:txBody>
          <a:bodyPr/>
          <a:lstStyle/>
          <a:p>
            <a:r>
              <a:rPr lang="ru-RU" sz="3600" b="1" dirty="0"/>
              <a:t>Неисправности, </a:t>
            </a:r>
            <a:r>
              <a:rPr lang="ru-RU" sz="3600" b="1" dirty="0" smtClean="0"/>
              <a:t>не влияющие </a:t>
            </a:r>
            <a:r>
              <a:rPr lang="ru-RU" sz="3600" b="1" dirty="0"/>
              <a:t>на безопасность. </a:t>
            </a:r>
          </a:p>
          <a:p>
            <a:pPr marL="0" indent="0">
              <a:buNone/>
            </a:pPr>
            <a:r>
              <a:rPr lang="ru-RU" dirty="0"/>
              <a:t> </a:t>
            </a:r>
            <a:endParaRPr lang="ru-RU" dirty="0">
              <a:effectLst/>
            </a:endParaRPr>
          </a:p>
        </p:txBody>
      </p:sp>
      <p:cxnSp>
        <p:nvCxnSpPr>
          <p:cNvPr id="6" name="Прямая со стрелкой 5"/>
          <p:cNvCxnSpPr/>
          <p:nvPr/>
        </p:nvCxnSpPr>
        <p:spPr>
          <a:xfrm>
            <a:off x="4572000" y="908720"/>
            <a:ext cx="1944216"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2483768" y="908720"/>
            <a:ext cx="2088232"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34542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507288" cy="1944216"/>
          </a:xfrm>
          <a:solidFill>
            <a:schemeClr val="accent5">
              <a:lumMod val="20000"/>
              <a:lumOff val="80000"/>
            </a:schemeClr>
          </a:solidFill>
        </p:spPr>
        <p:txBody>
          <a:bodyPr>
            <a:noAutofit/>
          </a:bodyPr>
          <a:lstStyle/>
          <a:p>
            <a:pPr algn="l"/>
            <a:r>
              <a:rPr lang="ru-RU" sz="2400" b="1" dirty="0"/>
              <a:t>Конструкция автомобиля предполагает наличие, как минимум, двух тормозных систем –</a:t>
            </a:r>
            <a:r>
              <a:rPr lang="ru-RU" sz="2400" b="1" dirty="0" smtClean="0"/>
              <a:t>рабочая </a:t>
            </a:r>
            <a:r>
              <a:rPr lang="ru-RU" sz="2400" b="1" dirty="0"/>
              <a:t>тормозная система (она приводится в действие нажатием на педаль тормоза) и стояночная тормозная система (ручной тормоз</a:t>
            </a:r>
            <a:r>
              <a:rPr lang="ru-RU" sz="2400" b="1" dirty="0" smtClean="0"/>
              <a:t>).</a:t>
            </a:r>
            <a:endParaRPr lang="ru-RU" sz="2400" b="1" dirty="0"/>
          </a:p>
        </p:txBody>
      </p:sp>
      <p:pic>
        <p:nvPicPr>
          <p:cNvPr id="6146" name="Picture 2" descr="C:\Users\Василь\Pictures\untitled.bm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986" y="2780928"/>
            <a:ext cx="4429989" cy="338437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Василь\Pictures\untitled.bm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2740451"/>
            <a:ext cx="4038600" cy="224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05131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TotalTime>
  <Words>1352</Words>
  <Application>Microsoft Office PowerPoint</Application>
  <PresentationFormat>Экран (4:3)</PresentationFormat>
  <Paragraphs>190</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Неисправности и условия,  при которых запрещается эксплуатация транспортных средств. </vt:lpstr>
      <vt:lpstr>Водитель обязан перед выездом проверить и в пути обеспечить исправное техническое состояние своего транспортного средства. </vt:lpstr>
      <vt:lpstr>Запрещается движение, если:  1. Неисправна рабочая тормозная система.</vt:lpstr>
      <vt:lpstr>2. Неисправно рулевое управление.</vt:lpstr>
      <vt:lpstr>3. Неисправно сцепное устройство (при движении с прицепом).</vt:lpstr>
      <vt:lpstr>4. Не горят или отсутствуют фары и задние габаритные огни (при движении в тёмное время суток или в условиях недостаточной видимости).</vt:lpstr>
      <vt:lpstr>5. Не работает стеклоочиститель со стороны водителя (во время дождя или снегопада).</vt:lpstr>
      <vt:lpstr>Неисправности можно разделить на 2 группы</vt:lpstr>
      <vt:lpstr>Конструкция автомобиля предполагает наличие, как минимум, двух тормозных систем –рабочая тормозная система (она приводится в действие нажатием на педаль тормоза) и стояночная тормозная система (ручной тормоз).</vt:lpstr>
      <vt:lpstr>Тормозные системы запрещается эксплуатация если:  1.Нормы эффективности торможения рабочей тормозной системы не соответствуют ГОСТу Р 51709-2001, т.е. увеличен тормозной путь.  2.Нарушена герметичность гидравлического тормозного привода.   3. Стояночная тормозная система не обеспечивает неподвижное состояние: транспортных средств с полной нагрузкой - на уклоне до 16 процентов включительно; легковых автомобилей  в снаряженном состоянии - на уклоне до 23 процентов включительно.</vt:lpstr>
      <vt:lpstr>Презентация PowerPoint</vt:lpstr>
      <vt:lpstr>Презентация PowerPoint</vt:lpstr>
      <vt:lpstr>Презентация PowerPoint</vt:lpstr>
      <vt:lpstr>запрещается эксплуатация транспортного средства:  Если отсутствует хотя бы один из болтов крепления колеса или имеются видимые нарушения формы и размеров крепёжных отверстий… </vt:lpstr>
      <vt:lpstr>Если шины имеют внешние повреждения, обнажающие корд или свидетельствующие о возможном расслоении каркаса… </vt:lpstr>
      <vt:lpstr>Если на одну ось автомобиля установлены шины различных размеров, различных конструкций, различных моделей, с различным рисунком протектора, морозостойкие и неморозостойкие, новые и восстановленные</vt:lpstr>
      <vt:lpstr>если на одной оси стоят ошипованные шины, а на другой оси неошипованные</vt:lpstr>
      <vt:lpstr>Шины легковых автомобилей должны иметь остаточную высоту рисунка протектора не менее 1,6 мм,   мотоциклов – не менее 0,8 мм,   у прицепов, как у тягача.</vt:lpstr>
      <vt:lpstr>Если содержание вредных веществ в отработавших газах и их дымность превышают установленные нормы, внешний шум превышает установленные нормы, нарушена герметичность системы питания,  неисправна система выпуска отработавших газов,  нарушена герметичность системы вентиляции картера.</vt:lpstr>
      <vt:lpstr>Не работают в установленном режиме стеклоочистители.   Не работают предусмотренные конструкцией транспортного средства стеклоомыватели.</vt:lpstr>
      <vt:lpstr>Количество, расположение и класс зеркал заднего вида не соответствуют ГОСТу Р 51709-2001, отсутствуют стекла, предусмотренные конструкцией транспортного средства.  Не работает звуковой сигнал.  Установлены дополнительные предметы или нанесены покрытия, ограничивающие обзорность с места водителя. Отсутствуют предусмотренные конструкцией , грязезащитные фартуки и брызговики. Имеются люфты в соединениях рамы мотоцикла с рамой бокового прицепа. Отсутствуют ремни безопасности и (или) подголовники сидений. Ремни безопасности неработоспособны или имеют видимые надрывы на лямке. На мотоциклах нет предусмотренных конструкцией дуг безопасности, подножек, поперечных рукояток для пассажиров на седле.</vt:lpstr>
      <vt:lpstr>Презентация PowerPoint</vt:lpstr>
      <vt:lpstr>эксплуатация  ТС запрещена без огнетушителя, аптечки и знака аварийной остановки,  </vt:lpstr>
      <vt:lpstr>Вопросы для самоконтроля: 1. При возникновении какой неисправности Вам запрещено дальнейшее движение даже до места ремонта или стоянки? 1. Неисправна рабочая тормозная система. 2. Неисправна система выпуска отработавших газов. 3. Не работает стеклоомыватель </vt:lpstr>
      <vt:lpstr>3. Разрешается ли Вам устанавливать на одну ось легкового автомобиля шины с различным рисунком протектора? 1. Разрешается на любую ось. 2. Разрешается только на заднюю ось. 3. Не разрешается</vt:lpstr>
      <vt:lpstr>5. В каком случае Вам разрешается эксплуатация автомобиля? 1. Не работают в установленном режиме стеклоочистители. 2. Не работают стеклоомыватели. 3. Не работает стеклоподъёмник.</vt:lpstr>
      <vt:lpstr>7. В каких случаях запрещается эксплуатация мотоцикла? 1. При отсутствии предусмотренных конструкцией дуг безопасности, подножек, поперечных рукояток для пассажиров на седле. 2. Только при отсутствии предусмотренных конструкцией дуг безопасности. 3. Только при отсутствии предусмотренных конструкцией подножек, поперечных рукояток для пассажиров на седле</vt:lpstr>
      <vt:lpstr>9. Как Вы должны поступить, если во время движения отказал в работе спидометр? 1. Продолжить намеченную поездку с особой осторожностью. 2. Прекратить дальнейшее движение. 3. Попытаться устранить неисправность на месте, а если это невозможно, то следовать к месту стоянки или ремонта с соблюдением необходимых мер предосторожности.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Неисправности и условия,  при которых запрещается эксплуатация транспортных средств. </dc:title>
  <dc:creator>комп</dc:creator>
  <cp:lastModifiedBy>Василич</cp:lastModifiedBy>
  <cp:revision>26</cp:revision>
  <dcterms:created xsi:type="dcterms:W3CDTF">2012-12-04T13:41:48Z</dcterms:created>
  <dcterms:modified xsi:type="dcterms:W3CDTF">2020-06-01T06:45:42Z</dcterms:modified>
</cp:coreProperties>
</file>